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99" d="100"/>
          <a:sy n="99" d="100"/>
        </p:scale>
        <p:origin x="1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79" name="Google Shape;1368;p16">
            <a:extLst>
              <a:ext uri="{FF2B5EF4-FFF2-40B4-BE49-F238E27FC236}">
                <a16:creationId xmlns:a16="http://schemas.microsoft.com/office/drawing/2014/main" id="{4C5E5CEE-FCF9-1FB6-0F65-FE4946D9C3DE}"/>
              </a:ext>
            </a:extLst>
          </p:cNvPr>
          <p:cNvSpPr txBox="1"/>
          <p:nvPr/>
        </p:nvSpPr>
        <p:spPr>
          <a:xfrm>
            <a:off x="587151" y="809747"/>
            <a:ext cx="10515600" cy="365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t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866"/>
              </a:buClr>
              <a:buSzPts val="2000"/>
              <a:tabLst/>
              <a:defRPr/>
            </a:pP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46B867"/>
                </a:solidFill>
                <a:effectLst/>
                <a:uLnTx/>
                <a:uFillTx/>
                <a:latin typeface="Gotham Medium" pitchFamily="2" charset="0"/>
                <a:ea typeface="Montserrat"/>
                <a:cs typeface="Gotham Medium" pitchFamily="2" charset="0"/>
                <a:sym typeface="Montserrat"/>
              </a:rPr>
              <a:t>CASE STUDY - CATAMARAN </a:t>
            </a:r>
            <a:endParaRPr kumimoji="0" sz="1400" u="none" strike="noStrike" kern="0" cap="none" spc="0" normalizeH="0" baseline="0" noProof="0" dirty="0">
              <a:ln>
                <a:noFill/>
              </a:ln>
              <a:solidFill>
                <a:srgbClr val="46B867"/>
              </a:solidFill>
              <a:effectLst/>
              <a:uLnTx/>
              <a:uFillTx/>
              <a:latin typeface="Gotham Medium" pitchFamily="2" charset="0"/>
              <a:cs typeface="Gotham Medium" pitchFamily="2" charset="0"/>
              <a:sym typeface="Arial"/>
            </a:endParaRPr>
          </a:p>
        </p:txBody>
      </p:sp>
      <p:sp>
        <p:nvSpPr>
          <p:cNvPr id="180" name="Google Shape;1369;p16">
            <a:extLst>
              <a:ext uri="{FF2B5EF4-FFF2-40B4-BE49-F238E27FC236}">
                <a16:creationId xmlns:a16="http://schemas.microsoft.com/office/drawing/2014/main" id="{85E48580-B698-EA67-07DD-9190EB291E5F}"/>
              </a:ext>
            </a:extLst>
          </p:cNvPr>
          <p:cNvSpPr txBox="1"/>
          <p:nvPr/>
        </p:nvSpPr>
        <p:spPr>
          <a:xfrm>
            <a:off x="587151" y="1360274"/>
            <a:ext cx="5225673" cy="1449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t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200"/>
              <a:buFont typeface="Arial"/>
              <a:buNone/>
              <a:tabLst/>
              <a:defRPr/>
            </a:pPr>
            <a:r>
              <a:rPr lang="en-US" sz="1200" kern="0" dirty="0">
                <a:solidFill>
                  <a:srgbClr val="1467B1"/>
                </a:solidFill>
                <a:latin typeface="Gotham Medium" pitchFamily="2" charset="0"/>
                <a:cs typeface="Gotham Medium" pitchFamily="2" charset="0"/>
                <a:sym typeface="Arial"/>
              </a:rPr>
              <a:t>Project name:  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Catamaran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ea typeface="Arial"/>
              <a:cs typeface="Gotha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200"/>
              <a:buFont typeface="Arial"/>
              <a:buNone/>
              <a:tabLst/>
              <a:defRPr/>
            </a:pPr>
            <a:r>
              <a:rPr lang="en-US" sz="1200" kern="0" dirty="0">
                <a:solidFill>
                  <a:srgbClr val="1467B1"/>
                </a:solidFill>
                <a:latin typeface="Gotham Medium" pitchFamily="2" charset="0"/>
                <a:cs typeface="Gotham Medium" pitchFamily="2" charset="0"/>
                <a:sym typeface="Arial"/>
              </a:rPr>
              <a:t>Volume:            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2 Units: 55 x 16 x 16 m / 14,080 m</a:t>
            </a:r>
            <a:r>
              <a:rPr kumimoji="0" lang="en-US" sz="1200" u="none" strike="noStrike" kern="0" cap="none" spc="0" normalizeH="0" baseline="3000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3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 each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ea typeface="Arial"/>
              <a:cs typeface="Gotha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200"/>
              <a:buFont typeface="Arial"/>
              <a:buNone/>
              <a:tabLst/>
              <a:defRPr/>
            </a:pPr>
            <a:r>
              <a:rPr lang="en-US" sz="1200" kern="0" dirty="0">
                <a:solidFill>
                  <a:srgbClr val="1467B1"/>
                </a:solidFill>
                <a:latin typeface="Gotham Medium" pitchFamily="2" charset="0"/>
                <a:cs typeface="Gotham Medium" pitchFamily="2" charset="0"/>
                <a:sym typeface="Arial"/>
              </a:rPr>
              <a:t>Commodity:     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Complete Vessels, Both 200 tons each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ea typeface="Arial"/>
              <a:cs typeface="Gotha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200"/>
              <a:buFont typeface="Arial"/>
              <a:buNone/>
              <a:tabLst/>
              <a:defRPr/>
            </a:pPr>
            <a:r>
              <a:rPr lang="en-US" sz="1200" kern="0" dirty="0">
                <a:solidFill>
                  <a:srgbClr val="1467B1"/>
                </a:solidFill>
                <a:latin typeface="Gotham Medium" pitchFamily="2" charset="0"/>
                <a:cs typeface="Gotham Medium" pitchFamily="2" charset="0"/>
                <a:sym typeface="Arial"/>
              </a:rPr>
              <a:t>Origin:              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Vung Tau Anchorage (Vietnam)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ea typeface="Arial"/>
              <a:cs typeface="Gotha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200"/>
              <a:buFont typeface="Arial"/>
              <a:buNone/>
              <a:tabLst/>
              <a:defRPr/>
            </a:pPr>
            <a:r>
              <a:rPr lang="en-US" sz="1200" kern="0" dirty="0">
                <a:solidFill>
                  <a:srgbClr val="1467B1"/>
                </a:solidFill>
                <a:latin typeface="Gotham Medium" pitchFamily="2" charset="0"/>
                <a:cs typeface="Gotham Medium" pitchFamily="2" charset="0"/>
                <a:sym typeface="Arial"/>
              </a:rPr>
              <a:t>Destination:   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467B1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   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Port Sultan Qaboos (Oman)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ea typeface="Arial"/>
              <a:cs typeface="Gotha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ea typeface="Arial"/>
              <a:cs typeface="Gotha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1467B1"/>
                </a:solidFill>
                <a:effectLst/>
                <a:uLnTx/>
                <a:uFillTx/>
                <a:latin typeface="Gotham Medium" pitchFamily="2" charset="0"/>
                <a:ea typeface="Arial"/>
                <a:cs typeface="Gotham Medium" pitchFamily="2" charset="0"/>
                <a:sym typeface="Arial"/>
              </a:rPr>
              <a:t>Scope:</a:t>
            </a: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Medium" pitchFamily="2" charset="0"/>
              <a:ea typeface="Arial"/>
              <a:cs typeface="Gotham Medium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u="none" strike="noStrike" kern="0" cap="none" spc="0" normalizeH="0" baseline="0" noProof="0" dirty="0">
              <a:ln>
                <a:noFill/>
              </a:ln>
              <a:solidFill>
                <a:srgbClr val="1467B1"/>
              </a:solidFill>
              <a:effectLst/>
              <a:uLnTx/>
              <a:uFillTx/>
              <a:latin typeface="Gotham" pitchFamily="2" charset="0"/>
              <a:ea typeface="Arial"/>
              <a:cs typeface="Gotham" pitchFamily="2" charset="0"/>
              <a:sym typeface="Arial"/>
            </a:endParaRPr>
          </a:p>
        </p:txBody>
      </p:sp>
      <p:grpSp>
        <p:nvGrpSpPr>
          <p:cNvPr id="181" name="Google Shape;1370;p16">
            <a:extLst>
              <a:ext uri="{FF2B5EF4-FFF2-40B4-BE49-F238E27FC236}">
                <a16:creationId xmlns:a16="http://schemas.microsoft.com/office/drawing/2014/main" id="{CE60A706-073F-F918-176D-AA6C12999A35}"/>
              </a:ext>
            </a:extLst>
          </p:cNvPr>
          <p:cNvGrpSpPr/>
          <p:nvPr/>
        </p:nvGrpSpPr>
        <p:grpSpPr>
          <a:xfrm>
            <a:off x="6210766" y="1046111"/>
            <a:ext cx="5091117" cy="4095114"/>
            <a:chOff x="6043454" y="948905"/>
            <a:chExt cx="6028526" cy="4322728"/>
          </a:xfrm>
        </p:grpSpPr>
        <p:pic>
          <p:nvPicPr>
            <p:cNvPr id="182" name="Google Shape;1371;p16">
              <a:extLst>
                <a:ext uri="{FF2B5EF4-FFF2-40B4-BE49-F238E27FC236}">
                  <a16:creationId xmlns:a16="http://schemas.microsoft.com/office/drawing/2014/main" id="{2B8052D3-23AF-6549-6201-F1DEC51701D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17" r="-293"/>
            <a:stretch/>
          </p:blipFill>
          <p:spPr>
            <a:xfrm>
              <a:off x="9124088" y="3593316"/>
              <a:ext cx="2947891" cy="1660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372;p16">
              <a:extLst>
                <a:ext uri="{FF2B5EF4-FFF2-40B4-BE49-F238E27FC236}">
                  <a16:creationId xmlns:a16="http://schemas.microsoft.com/office/drawing/2014/main" id="{FF57395F-AF00-A27B-3BC9-087599A1FA0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-317" r="452"/>
            <a:stretch/>
          </p:blipFill>
          <p:spPr>
            <a:xfrm>
              <a:off x="6043454" y="3593316"/>
              <a:ext cx="2979574" cy="1678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373;p16">
              <a:extLst>
                <a:ext uri="{FF2B5EF4-FFF2-40B4-BE49-F238E27FC236}">
                  <a16:creationId xmlns:a16="http://schemas.microsoft.com/office/drawing/2014/main" id="{F6D60D53-FD39-AAB4-512F-C7BB04643AB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7842" b="17034"/>
            <a:stretch/>
          </p:blipFill>
          <p:spPr>
            <a:xfrm>
              <a:off x="6043454" y="948905"/>
              <a:ext cx="6028526" cy="2547493"/>
            </a:xfrm>
            <a:custGeom>
              <a:avLst/>
              <a:gdLst/>
              <a:ahLst/>
              <a:cxnLst/>
              <a:rect l="l" t="t" r="r" b="b"/>
              <a:pathLst>
                <a:path w="5420127" h="2290400" extrusionOk="0">
                  <a:moveTo>
                    <a:pt x="5420127" y="0"/>
                  </a:moveTo>
                  <a:lnTo>
                    <a:pt x="5420127" y="2290400"/>
                  </a:lnTo>
                  <a:lnTo>
                    <a:pt x="313" y="2290400"/>
                  </a:lnTo>
                  <a:cubicBezTo>
                    <a:pt x="209" y="1933740"/>
                    <a:pt x="104" y="1577081"/>
                    <a:pt x="0" y="1220421"/>
                  </a:cubicBezTo>
                  <a:cubicBezTo>
                    <a:pt x="36989" y="562666"/>
                    <a:pt x="538096" y="36350"/>
                    <a:pt x="1250950" y="1221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4DBA45AB-0E80-CE94-BDFA-EA32AA71D6F6}"/>
              </a:ext>
            </a:extLst>
          </p:cNvPr>
          <p:cNvSpPr txBox="1"/>
          <p:nvPr/>
        </p:nvSpPr>
        <p:spPr>
          <a:xfrm>
            <a:off x="1724461" y="2290474"/>
            <a:ext cx="408836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B68B1"/>
              </a:buClr>
              <a:buSzPts val="1200"/>
              <a:buFont typeface="Arial"/>
              <a:buNone/>
              <a:tabLst/>
              <a:defRPr/>
            </a:pPr>
            <a:endParaRPr lang="en-US" sz="1200" b="1" kern="0" dirty="0">
              <a:solidFill>
                <a:srgbClr val="000000"/>
              </a:solidFill>
              <a:latin typeface="Gotham" pitchFamily="2" charset="0"/>
              <a:ea typeface="Arial"/>
              <a:cs typeface="Gotham" pitchFamily="2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B68B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Pre-carriage ex shipper’s jetty up to port by tug.</a:t>
            </a:r>
            <a:endParaRPr lang="en-US" sz="1400" kern="0" dirty="0">
              <a:solidFill>
                <a:srgbClr val="000000"/>
              </a:solidFill>
              <a:latin typeface="Gotham" pitchFamily="2" charset="0"/>
              <a:cs typeface="Gotham" pitchFamily="2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B68B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Organizing – Loading onto vessel and ocean transport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ea typeface="Arial"/>
                <a:cs typeface="Gotham" pitchFamily="2" charset="0"/>
                <a:sym typeface="Arial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B68B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Loading and securing of the cargo on the vessel.</a:t>
            </a:r>
            <a:endParaRPr lang="en-US" sz="1400" kern="0" dirty="0">
              <a:solidFill>
                <a:srgbClr val="000000"/>
              </a:solidFill>
              <a:latin typeface="Gotham" pitchFamily="2" charset="0"/>
              <a:cs typeface="Gotham" pitchFamily="2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B68B1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ea typeface="Arial"/>
                <a:cs typeface="Gotham" pitchFamily="2" charset="0"/>
                <a:sym typeface="Arial"/>
              </a:rPr>
              <a:t>Extended Scope: FLS scope included the hiring and coordination of divers for positioning soft slings underneath the catamarans.</a:t>
            </a:r>
          </a:p>
          <a:p>
            <a:pPr>
              <a:spcAft>
                <a:spcPts val="600"/>
              </a:spcAft>
            </a:pPr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102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30</cp:revision>
  <dcterms:created xsi:type="dcterms:W3CDTF">2025-03-05T08:42:18Z</dcterms:created>
  <dcterms:modified xsi:type="dcterms:W3CDTF">2025-04-21T07:26:34Z</dcterms:modified>
</cp:coreProperties>
</file>