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5" d="100"/>
          <a:sy n="105" d="100"/>
        </p:scale>
        <p:origin x="-4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grpSp>
        <p:nvGrpSpPr>
          <p:cNvPr id="138" name="object 2">
            <a:extLst>
              <a:ext uri="{FF2B5EF4-FFF2-40B4-BE49-F238E27FC236}">
                <a16:creationId xmlns:a16="http://schemas.microsoft.com/office/drawing/2014/main" id="{80028C10-6005-26CC-CA67-3CC250C02262}"/>
              </a:ext>
            </a:extLst>
          </p:cNvPr>
          <p:cNvGrpSpPr/>
          <p:nvPr/>
        </p:nvGrpSpPr>
        <p:grpSpPr>
          <a:xfrm>
            <a:off x="1179361" y="1302292"/>
            <a:ext cx="10207967" cy="4701953"/>
            <a:chOff x="526750" y="1392626"/>
            <a:chExt cx="11572286" cy="4883838"/>
          </a:xfrm>
        </p:grpSpPr>
        <p:pic>
          <p:nvPicPr>
            <p:cNvPr id="139" name="object 3">
              <a:extLst>
                <a:ext uri="{FF2B5EF4-FFF2-40B4-BE49-F238E27FC236}">
                  <a16:creationId xmlns:a16="http://schemas.microsoft.com/office/drawing/2014/main" id="{A2DE0BE1-ABC6-83F0-767A-EE24E9ED356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9582" y="1429153"/>
              <a:ext cx="3665220" cy="2244852"/>
            </a:xfrm>
            <a:prstGeom prst="rect">
              <a:avLst/>
            </a:prstGeom>
          </p:spPr>
        </p:pic>
        <p:pic>
          <p:nvPicPr>
            <p:cNvPr id="140" name="object 4">
              <a:extLst>
                <a:ext uri="{FF2B5EF4-FFF2-40B4-BE49-F238E27FC236}">
                  <a16:creationId xmlns:a16="http://schemas.microsoft.com/office/drawing/2014/main" id="{D365B246-53AB-0687-5D0F-3165EF67ED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4437" y="3789296"/>
              <a:ext cx="4101084" cy="2487168"/>
            </a:xfrm>
            <a:prstGeom prst="rect">
              <a:avLst/>
            </a:prstGeom>
          </p:spPr>
        </p:pic>
        <p:pic>
          <p:nvPicPr>
            <p:cNvPr id="141" name="object 5">
              <a:extLst>
                <a:ext uri="{FF2B5EF4-FFF2-40B4-BE49-F238E27FC236}">
                  <a16:creationId xmlns:a16="http://schemas.microsoft.com/office/drawing/2014/main" id="{A3B4A5EB-0A3E-9609-9DED-8E849EF1D54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1140" y="1392626"/>
              <a:ext cx="2977896" cy="2295143"/>
            </a:xfrm>
            <a:prstGeom prst="rect">
              <a:avLst/>
            </a:prstGeom>
          </p:spPr>
        </p:pic>
        <p:pic>
          <p:nvPicPr>
            <p:cNvPr id="142" name="object 6">
              <a:extLst>
                <a:ext uri="{FF2B5EF4-FFF2-40B4-BE49-F238E27FC236}">
                  <a16:creationId xmlns:a16="http://schemas.microsoft.com/office/drawing/2014/main" id="{F27E4CE8-2E60-4072-9A25-5AFCE7DF1E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7953" y="3816979"/>
              <a:ext cx="4101083" cy="2453640"/>
            </a:xfrm>
            <a:prstGeom prst="rect">
              <a:avLst/>
            </a:prstGeom>
          </p:spPr>
        </p:pic>
        <p:pic>
          <p:nvPicPr>
            <p:cNvPr id="143" name="object 7">
              <a:extLst>
                <a:ext uri="{FF2B5EF4-FFF2-40B4-BE49-F238E27FC236}">
                  <a16:creationId xmlns:a16="http://schemas.microsoft.com/office/drawing/2014/main" id="{0C344DB1-54AC-186E-EF25-91C00DF5892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750" y="3829171"/>
              <a:ext cx="3174492" cy="2441448"/>
            </a:xfrm>
            <a:prstGeom prst="rect">
              <a:avLst/>
            </a:prstGeom>
          </p:spPr>
        </p:pic>
      </p:grpSp>
      <p:sp>
        <p:nvSpPr>
          <p:cNvPr id="144" name="object 8">
            <a:extLst>
              <a:ext uri="{FF2B5EF4-FFF2-40B4-BE49-F238E27FC236}">
                <a16:creationId xmlns:a16="http://schemas.microsoft.com/office/drawing/2014/main" id="{EC2DDE06-8A6B-B901-AFF7-DACE364BD9BF}"/>
              </a:ext>
            </a:extLst>
          </p:cNvPr>
          <p:cNvSpPr txBox="1"/>
          <p:nvPr/>
        </p:nvSpPr>
        <p:spPr>
          <a:xfrm>
            <a:off x="653784" y="1411980"/>
            <a:ext cx="960573" cy="5772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90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 marR="5080" lvl="0" indent="0" defTabSz="91440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 err="1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Orig</a:t>
            </a: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in: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Destination</a:t>
            </a: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 Medium" pitchFamily="2" charset="0"/>
              </a:rPr>
              <a:t>: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Volume: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45" name="object 9">
            <a:extLst>
              <a:ext uri="{FF2B5EF4-FFF2-40B4-BE49-F238E27FC236}">
                <a16:creationId xmlns:a16="http://schemas.microsoft.com/office/drawing/2014/main" id="{D60207B4-62C1-E248-4970-C2993164645B}"/>
              </a:ext>
            </a:extLst>
          </p:cNvPr>
          <p:cNvSpPr txBox="1"/>
          <p:nvPr/>
        </p:nvSpPr>
        <p:spPr>
          <a:xfrm>
            <a:off x="1670407" y="1396719"/>
            <a:ext cx="2896101" cy="5924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 marR="5080" lvl="0" indent="0" algn="just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Hoang Dieu Port</a:t>
            </a:r>
            <a:r>
              <a:rPr kumimoji="0" lang="vi-VN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,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Hai Phong Vietnam Gamagori Port, Japan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7145" marR="0" lvl="0" indent="0" algn="just" defTabSz="914400" eaLnBrk="1" fontAlgn="auto" latinLnBrk="0" hangingPunct="1"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8,293 cbm / 638.2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46" name="object 10">
            <a:extLst>
              <a:ext uri="{FF2B5EF4-FFF2-40B4-BE49-F238E27FC236}">
                <a16:creationId xmlns:a16="http://schemas.microsoft.com/office/drawing/2014/main" id="{2C6A1CB0-4594-4EB4-811E-90E43B9D5CAD}"/>
              </a:ext>
            </a:extLst>
          </p:cNvPr>
          <p:cNvSpPr txBox="1"/>
          <p:nvPr/>
        </p:nvSpPr>
        <p:spPr>
          <a:xfrm>
            <a:off x="679659" y="2002173"/>
            <a:ext cx="4686300" cy="259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742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2700" marR="0" lvl="0" indent="0" defTabSz="914400" eaLnBrk="1" fontAlgn="auto" latinLnBrk="0" hangingPunct="1"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</a:t>
            </a:r>
            <a:r>
              <a:rPr kumimoji="0" sz="1200" b="1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</a:t>
            </a:r>
            <a:endParaRPr kumimoji="0" sz="1200" b="1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47" name="TextBox 12">
            <a:extLst>
              <a:ext uri="{FF2B5EF4-FFF2-40B4-BE49-F238E27FC236}">
                <a16:creationId xmlns:a16="http://schemas.microsoft.com/office/drawing/2014/main" id="{A1B5A42B-473B-B242-BD22-953A38F57A6F}"/>
              </a:ext>
            </a:extLst>
          </p:cNvPr>
          <p:cNvSpPr txBox="1"/>
          <p:nvPr/>
        </p:nvSpPr>
        <p:spPr>
          <a:xfrm>
            <a:off x="558082" y="809747"/>
            <a:ext cx="10589032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VN" sz="2000" dirty="0">
                <a:solidFill>
                  <a:srgbClr val="46B868"/>
                </a:solidFill>
                <a:latin typeface="Gotham Medium" pitchFamily="2" charset="0"/>
                <a:cs typeface="Gotham Medium" pitchFamily="2" charset="0"/>
              </a:rPr>
              <a:t>CASE STUDY – TAKRAF/TENOVA THERMAL PROJECT</a:t>
            </a:r>
          </a:p>
        </p:txBody>
      </p:sp>
      <p:sp>
        <p:nvSpPr>
          <p:cNvPr id="148" name="TextBox 14">
            <a:extLst>
              <a:ext uri="{FF2B5EF4-FFF2-40B4-BE49-F238E27FC236}">
                <a16:creationId xmlns:a16="http://schemas.microsoft.com/office/drawing/2014/main" id="{E9BEA761-B217-3658-F5B9-0DA1BEE2C1D8}"/>
              </a:ext>
            </a:extLst>
          </p:cNvPr>
          <p:cNvSpPr txBox="1"/>
          <p:nvPr/>
        </p:nvSpPr>
        <p:spPr>
          <a:xfrm>
            <a:off x="929063" y="2047639"/>
            <a:ext cx="3766958" cy="10797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926465" marR="0" lvl="0" indent="-227965" algn="just" defTabSz="914400" eaLnBrk="1" fontAlgn="auto" latinLnBrk="0" hangingPunct="1">
              <a:spcBef>
                <a:spcPts val="495"/>
              </a:spcBef>
              <a:spcAft>
                <a:spcPts val="0"/>
              </a:spcAft>
              <a:buClr>
                <a:schemeClr val="accent1"/>
              </a:buClr>
              <a:buSzTx/>
              <a:buFont typeface="Arial MT"/>
              <a:buChar char="•"/>
              <a:tabLst>
                <a:tab pos="92646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of a suitable geared multi-purpose heavy lift</a:t>
            </a:r>
            <a:r>
              <a:rPr lang="en-GB"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927100" marR="5080" lvl="0" indent="-228600" algn="just" defTabSz="914400" eaLnBrk="1" fontAlgn="auto" latinLnBrk="0" hangingPunct="1">
              <a:spcBef>
                <a:spcPts val="505"/>
              </a:spcBef>
              <a:spcAft>
                <a:spcPts val="0"/>
              </a:spcAft>
              <a:buClr>
                <a:schemeClr val="accent1"/>
              </a:buClr>
              <a:buSzTx/>
              <a:buFont typeface="Arial MT"/>
              <a:buChar char="•"/>
              <a:tabLst>
                <a:tab pos="92710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Co-ordination of the FAS delivery, loading and stowage of the cargo on the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60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26</cp:revision>
  <dcterms:created xsi:type="dcterms:W3CDTF">2025-03-05T08:42:18Z</dcterms:created>
  <dcterms:modified xsi:type="dcterms:W3CDTF">2025-04-21T07:04:20Z</dcterms:modified>
</cp:coreProperties>
</file>