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5" d="100"/>
          <a:sy n="105" d="100"/>
        </p:scale>
        <p:origin x="18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55E52FB3-40E4-93D0-4248-C189DAF90C6A}"/>
              </a:ext>
            </a:extLst>
          </p:cNvPr>
          <p:cNvSpPr txBox="1">
            <a:spLocks/>
          </p:cNvSpPr>
          <p:nvPr/>
        </p:nvSpPr>
        <p:spPr>
          <a:xfrm>
            <a:off x="579172" y="1330019"/>
            <a:ext cx="4268093" cy="1384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b="1" dirty="0">
                <a:solidFill>
                  <a:srgbClr val="005FAA"/>
                </a:solidFill>
                <a:latin typeface="GOTHAM-BOOK" pitchFamily="50" charset="0"/>
                <a:cs typeface="GOTHAM-BOOK" pitchFamily="50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-BOOK" pitchFamily="50" charset="0"/>
              </a:rPr>
              <a:t>Heavy equipment – 9x cat793 trays</a:t>
            </a:r>
          </a:p>
          <a:p>
            <a:pPr marL="0" indent="0" algn="just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-BOOK" pitchFamily="50" charset="0"/>
                <a:cs typeface="GOTHAM-BOOK" pitchFamily="50" charset="0"/>
              </a:rPr>
              <a:t>	9 x size: 13.2 x 8.24 x 4.75 m each</a:t>
            </a:r>
          </a:p>
          <a:p>
            <a:pPr marL="0" indent="0" algn="just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Shipper: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-BOOK" pitchFamily="50" charset="0"/>
                <a:cs typeface="GOTHAM-BOOK" pitchFamily="50" charset="0"/>
              </a:rPr>
              <a:t>	</a:t>
            </a:r>
            <a:r>
              <a:rPr lang="en-US" sz="1200" dirty="0">
                <a:solidFill>
                  <a:srgbClr val="1D1D1B"/>
                </a:solidFill>
                <a:latin typeface="Gotham" panose="02000504050000020004"/>
                <a:cs typeface="Gotham" panose="02000504050000020004"/>
              </a:rPr>
              <a:t>Cebu (Philippines)</a:t>
            </a:r>
            <a:endParaRPr lang="en-US" sz="1200" dirty="0"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lang="en-US" sz="1200" b="1" dirty="0">
                <a:ln w="50800"/>
                <a:solidFill>
                  <a:srgbClr val="005FAA"/>
                </a:solidFill>
                <a:latin typeface="GOTHAM-BOOK" pitchFamily="50" charset="0"/>
                <a:cs typeface="GOTHAM-BOOK" pitchFamily="50" charset="0"/>
              </a:rPr>
              <a:t>	</a:t>
            </a:r>
            <a:r>
              <a:rPr lang="en-US" sz="1200" dirty="0">
                <a:solidFill>
                  <a:srgbClr val="1D1D1B"/>
                </a:solidFill>
                <a:latin typeface="Gotham" panose="02000504050000020004"/>
                <a:cs typeface="Gotham" panose="02000504050000020004"/>
              </a:rPr>
              <a:t>Mackay &amp; Newcastle (Australia)</a:t>
            </a:r>
            <a:endParaRPr lang="en-US" sz="1200" dirty="0"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endParaRPr lang="it-IT" sz="1200" dirty="0">
              <a:ln w="50800"/>
              <a:solidFill>
                <a:srgbClr val="1D1D1B"/>
              </a:solidFill>
              <a:latin typeface="GOTHAM-BOOK" pitchFamily="50" charset="0"/>
            </a:endParaRPr>
          </a:p>
          <a:p>
            <a:pPr marL="0" indent="0" algn="just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	</a:t>
            </a:r>
          </a:p>
          <a:p>
            <a:pPr algn="just">
              <a:spcBef>
                <a:spcPct val="0"/>
              </a:spcBef>
              <a:buClrTx/>
              <a:tabLst>
                <a:tab pos="1371600" algn="l"/>
              </a:tabLst>
              <a:defRPr/>
            </a:pPr>
            <a:endParaRPr lang="en-US" sz="1200" dirty="0">
              <a:solidFill>
                <a:srgbClr val="1D1D1B"/>
              </a:solidFill>
              <a:latin typeface="GOTHAM-BOOK" pitchFamily="50" charset="0"/>
              <a:cs typeface="GOTHAM-BOOK" pitchFamily="50" charset="0"/>
            </a:endParaRPr>
          </a:p>
        </p:txBody>
      </p:sp>
      <p:sp>
        <p:nvSpPr>
          <p:cNvPr id="41" name="Subtitle 5">
            <a:extLst>
              <a:ext uri="{FF2B5EF4-FFF2-40B4-BE49-F238E27FC236}">
                <a16:creationId xmlns:a16="http://schemas.microsoft.com/office/drawing/2014/main" id="{8FB4FB6B-9937-EE6E-8569-7F79F0273D29}"/>
              </a:ext>
            </a:extLst>
          </p:cNvPr>
          <p:cNvSpPr txBox="1">
            <a:spLocks/>
          </p:cNvSpPr>
          <p:nvPr/>
        </p:nvSpPr>
        <p:spPr>
          <a:xfrm>
            <a:off x="579068" y="803877"/>
            <a:ext cx="10972800" cy="663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lang="en-GB" sz="2000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HEAVY EQUIPMENT – 9X CAT793 TRAYS</a:t>
            </a:r>
            <a:endParaRPr lang="en-US" sz="2000" dirty="0">
              <a:solidFill>
                <a:srgbClr val="4AC470"/>
              </a:solidFill>
              <a:latin typeface="Gotham Medium" pitchFamily="2" charset="0"/>
              <a:cs typeface="Gotham Medium" pitchFamily="2" charset="0"/>
            </a:endParaRPr>
          </a:p>
          <a:p>
            <a:endParaRPr lang="en-US" sz="1200" dirty="0">
              <a:solidFill>
                <a:srgbClr val="4AC470"/>
              </a:solidFill>
              <a:latin typeface="GOTHAM-BOOK" pitchFamily="50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AD2693-9049-1BAE-62DD-91C5C67A02DE}"/>
              </a:ext>
            </a:extLst>
          </p:cNvPr>
          <p:cNvGrpSpPr/>
          <p:nvPr/>
        </p:nvGrpSpPr>
        <p:grpSpPr>
          <a:xfrm>
            <a:off x="4998344" y="1418880"/>
            <a:ext cx="6428001" cy="3957792"/>
            <a:chOff x="4931364" y="2175027"/>
            <a:chExt cx="7125726" cy="4387389"/>
          </a:xfrm>
        </p:grpSpPr>
        <p:pic>
          <p:nvPicPr>
            <p:cNvPr id="42" name="Picture Placeholder 18">
              <a:extLst>
                <a:ext uri="{FF2B5EF4-FFF2-40B4-BE49-F238E27FC236}">
                  <a16:creationId xmlns:a16="http://schemas.microsoft.com/office/drawing/2014/main" id="{145455E1-E95A-4651-5758-32F48FE24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015"/>
            <a:stretch/>
          </p:blipFill>
          <p:spPr>
            <a:xfrm>
              <a:off x="4931364" y="4752101"/>
              <a:ext cx="2267476" cy="1810315"/>
            </a:xfrm>
            <a:prstGeom prst="rect">
              <a:avLst/>
            </a:prstGeom>
          </p:spPr>
        </p:pic>
        <p:pic>
          <p:nvPicPr>
            <p:cNvPr id="43" name="Picture Placeholder 18">
              <a:extLst>
                <a:ext uri="{FF2B5EF4-FFF2-40B4-BE49-F238E27FC236}">
                  <a16:creationId xmlns:a16="http://schemas.microsoft.com/office/drawing/2014/main" id="{037CECF2-CCB9-3DA3-AE60-78042986A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11" r="-175"/>
            <a:stretch/>
          </p:blipFill>
          <p:spPr>
            <a:xfrm>
              <a:off x="7278027" y="4752102"/>
              <a:ext cx="2188044" cy="1810314"/>
            </a:xfrm>
            <a:prstGeom prst="rect">
              <a:avLst/>
            </a:prstGeom>
          </p:spPr>
        </p:pic>
        <p:pic>
          <p:nvPicPr>
            <p:cNvPr id="44" name="Picture Placeholder 18">
              <a:extLst>
                <a:ext uri="{FF2B5EF4-FFF2-40B4-BE49-F238E27FC236}">
                  <a16:creationId xmlns:a16="http://schemas.microsoft.com/office/drawing/2014/main" id="{E1C84D73-E2C3-4F50-D37D-4F880D104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003" b="9816"/>
            <a:stretch/>
          </p:blipFill>
          <p:spPr>
            <a:xfrm>
              <a:off x="9990317" y="2175027"/>
              <a:ext cx="2066773" cy="2507943"/>
            </a:xfrm>
            <a:prstGeom prst="rect">
              <a:avLst/>
            </a:prstGeom>
          </p:spPr>
        </p:pic>
        <p:pic>
          <p:nvPicPr>
            <p:cNvPr id="45" name="Picture Placeholder 9">
              <a:extLst>
                <a:ext uri="{FF2B5EF4-FFF2-40B4-BE49-F238E27FC236}">
                  <a16:creationId xmlns:a16="http://schemas.microsoft.com/office/drawing/2014/main" id="{966AB196-1987-9C82-3DA2-D1A7FDBA7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64" b="12438"/>
            <a:stretch/>
          </p:blipFill>
          <p:spPr>
            <a:xfrm>
              <a:off x="4937919" y="2175028"/>
              <a:ext cx="4961744" cy="2507943"/>
            </a:xfrm>
            <a:prstGeom prst="rect">
              <a:avLst/>
            </a:prstGeom>
          </p:spPr>
        </p:pic>
        <p:sp>
          <p:nvSpPr>
            <p:cNvPr id="46" name="Rectangle: Single Corner Rounded 12">
              <a:extLst>
                <a:ext uri="{FF2B5EF4-FFF2-40B4-BE49-F238E27FC236}">
                  <a16:creationId xmlns:a16="http://schemas.microsoft.com/office/drawing/2014/main" id="{25649DB0-3FB8-4E2F-AC38-C4B6909CED27}"/>
                </a:ext>
              </a:extLst>
            </p:cNvPr>
            <p:cNvSpPr/>
            <p:nvPr/>
          </p:nvSpPr>
          <p:spPr>
            <a:xfrm flipH="1">
              <a:off x="9545258" y="4752101"/>
              <a:ext cx="2511832" cy="1810314"/>
            </a:xfrm>
            <a:prstGeom prst="round1Rect">
              <a:avLst>
                <a:gd name="adj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 w="95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39E50CF-93E6-3235-3A2A-A543ACE6A675}"/>
              </a:ext>
            </a:extLst>
          </p:cNvPr>
          <p:cNvSpPr txBox="1"/>
          <p:nvPr/>
        </p:nvSpPr>
        <p:spPr>
          <a:xfrm>
            <a:off x="1948880" y="2327293"/>
            <a:ext cx="2781615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ct val="0"/>
              </a:spcBef>
              <a:spcAft>
                <a:spcPts val="500"/>
              </a:spcAft>
              <a:buClr>
                <a:srgbClr val="0B68B2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Chartering of Breakbulk from </a:t>
            </a:r>
            <a:r>
              <a:rPr kumimoji="0" lang="en-GB" sz="1200" b="0" u="none" strike="noStrike" kern="120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Batam</a:t>
            </a: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to Australia </a:t>
            </a:r>
          </a:p>
          <a:p>
            <a:pPr marL="171450" marR="0" lvl="0" indent="-171450" algn="l" defTabSz="914400" rtl="0" eaLnBrk="1" fontAlgn="auto" latinLnBrk="0" hangingPunct="1">
              <a:spcBef>
                <a:spcPct val="0"/>
              </a:spcBef>
              <a:spcAft>
                <a:spcPts val="500"/>
              </a:spcAft>
              <a:buClr>
                <a:srgbClr val="0B68B2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Port Supervision in </a:t>
            </a:r>
            <a:r>
              <a:rPr kumimoji="0" lang="en-GB" sz="1200" b="0" u="none" strike="noStrike" kern="120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Batam</a:t>
            </a: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 for loading </a:t>
            </a:r>
          </a:p>
          <a:p>
            <a:pPr marL="171450" marR="0" lvl="0" indent="-171450" algn="l" defTabSz="914400" rtl="0" eaLnBrk="1" fontAlgn="auto" latinLnBrk="0" hangingPunct="1">
              <a:spcBef>
                <a:spcPct val="0"/>
              </a:spcBef>
              <a:spcAft>
                <a:spcPts val="500"/>
              </a:spcAft>
              <a:buClr>
                <a:srgbClr val="0B68B2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b="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Arrangement and procurement of lifting gears </a:t>
            </a: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74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33</cp:revision>
  <dcterms:created xsi:type="dcterms:W3CDTF">2025-03-05T08:42:18Z</dcterms:created>
  <dcterms:modified xsi:type="dcterms:W3CDTF">2025-04-23T04:09:12Z</dcterms:modified>
</cp:coreProperties>
</file>