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>
        <p:scale>
          <a:sx n="99" d="100"/>
          <a:sy n="99" d="100"/>
        </p:scale>
        <p:origin x="20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63" name="object 2">
            <a:extLst>
              <a:ext uri="{FF2B5EF4-FFF2-40B4-BE49-F238E27FC236}">
                <a16:creationId xmlns:a16="http://schemas.microsoft.com/office/drawing/2014/main" id="{49C8A626-88A0-AC03-3243-04F177331C65}"/>
              </a:ext>
            </a:extLst>
          </p:cNvPr>
          <p:cNvSpPr txBox="1"/>
          <p:nvPr/>
        </p:nvSpPr>
        <p:spPr>
          <a:xfrm>
            <a:off x="673472" y="1379121"/>
            <a:ext cx="984885" cy="76546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Dimensions: Commodity: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4" name="object 3">
            <a:extLst>
              <a:ext uri="{FF2B5EF4-FFF2-40B4-BE49-F238E27FC236}">
                <a16:creationId xmlns:a16="http://schemas.microsoft.com/office/drawing/2014/main" id="{37DED26E-D302-783F-758D-D1CD9FA015BE}"/>
              </a:ext>
            </a:extLst>
          </p:cNvPr>
          <p:cNvSpPr txBox="1"/>
          <p:nvPr/>
        </p:nvSpPr>
        <p:spPr>
          <a:xfrm>
            <a:off x="1746608" y="1370941"/>
            <a:ext cx="2778125" cy="77200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90 x 42 x 102 m – 6,000 metric tons Liftboat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 Tau, Vietnam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Pasir Gudang, Malaysia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65" name="object 4">
            <a:extLst>
              <a:ext uri="{FF2B5EF4-FFF2-40B4-BE49-F238E27FC236}">
                <a16:creationId xmlns:a16="http://schemas.microsoft.com/office/drawing/2014/main" id="{B3A0732C-9282-6140-6580-53563BBD9670}"/>
              </a:ext>
            </a:extLst>
          </p:cNvPr>
          <p:cNvSpPr txBox="1"/>
          <p:nvPr/>
        </p:nvSpPr>
        <p:spPr>
          <a:xfrm>
            <a:off x="673472" y="2292773"/>
            <a:ext cx="50076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6" name="object 6">
            <a:extLst>
              <a:ext uri="{FF2B5EF4-FFF2-40B4-BE49-F238E27FC236}">
                <a16:creationId xmlns:a16="http://schemas.microsoft.com/office/drawing/2014/main" id="{2A0C9787-6287-3AC9-7619-9860C24CA439}"/>
              </a:ext>
            </a:extLst>
          </p:cNvPr>
          <p:cNvSpPr txBox="1"/>
          <p:nvPr/>
        </p:nvSpPr>
        <p:spPr>
          <a:xfrm>
            <a:off x="673472" y="828594"/>
            <a:ext cx="612611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2955" algn="l"/>
              </a:tabLst>
              <a:defRPr/>
            </a:pP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</a:t>
            </a:r>
            <a:r>
              <a:rPr kumimoji="0" sz="2000" u="none" strike="noStrike" kern="0" cap="none" spc="114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STUDY</a:t>
            </a:r>
            <a:r>
              <a:rPr kumimoji="0" sz="2000" u="none" strike="noStrike" kern="0" cap="none" spc="125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000" u="none" strike="noStrike" kern="0" cap="none" spc="-5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–</a:t>
            </a: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	</a:t>
            </a: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SEMI-SUBMERSIBLE</a:t>
            </a:r>
            <a:r>
              <a:rPr kumimoji="0" sz="2000" u="none" strike="noStrike" kern="0" cap="none" spc="-5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000" u="none" strike="noStrike" kern="0" cap="none" spc="-1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(2/2)</a:t>
            </a:r>
            <a:endParaRPr kumimoji="0" sz="20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67" name="object 7">
            <a:extLst>
              <a:ext uri="{FF2B5EF4-FFF2-40B4-BE49-F238E27FC236}">
                <a16:creationId xmlns:a16="http://schemas.microsoft.com/office/drawing/2014/main" id="{7F280AEA-86F3-24C8-7A62-37334B00B3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8093" y="1331749"/>
            <a:ext cx="2438105" cy="2285974"/>
          </a:xfrm>
          <a:prstGeom prst="rect">
            <a:avLst/>
          </a:prstGeom>
        </p:spPr>
      </p:pic>
      <p:pic>
        <p:nvPicPr>
          <p:cNvPr id="168" name="object 8">
            <a:extLst>
              <a:ext uri="{FF2B5EF4-FFF2-40B4-BE49-F238E27FC236}">
                <a16:creationId xmlns:a16="http://schemas.microsoft.com/office/drawing/2014/main" id="{E1244EBA-061A-2BC0-7130-B5EDCF4179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7964" y="1331749"/>
            <a:ext cx="2871636" cy="4312387"/>
          </a:xfrm>
          <a:prstGeom prst="rect">
            <a:avLst/>
          </a:prstGeom>
        </p:spPr>
      </p:pic>
      <p:pic>
        <p:nvPicPr>
          <p:cNvPr id="169" name="object 9">
            <a:extLst>
              <a:ext uri="{FF2B5EF4-FFF2-40B4-BE49-F238E27FC236}">
                <a16:creationId xmlns:a16="http://schemas.microsoft.com/office/drawing/2014/main" id="{8D64BD41-3EDC-3F62-B7D9-0474644DFD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8093" y="3706213"/>
            <a:ext cx="2443921" cy="1924665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84C9BBF6-D247-377A-2645-67CF04788357}"/>
              </a:ext>
            </a:extLst>
          </p:cNvPr>
          <p:cNvSpPr txBox="1"/>
          <p:nvPr/>
        </p:nvSpPr>
        <p:spPr>
          <a:xfrm>
            <a:off x="1675707" y="2288108"/>
            <a:ext cx="4049622" cy="244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5080" lvl="0" indent="-171450" defTabSz="914400" eaLnBrk="1" fontAlgn="auto" latinLnBrk="0" hangingPunct="1">
              <a:spcBef>
                <a:spcPts val="7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Cosco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X Class Semi-submersible Vessel was Contracted Having Sufficient Deck Space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0" lvl="0" indent="-171450" defTabSz="914400" eaLnBrk="1" fontAlgn="auto" latinLnBrk="0" hangingPunct="1">
              <a:spcBef>
                <a:spcPts val="3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35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FLS Coordinated Towing From Shipyard to Anchorage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0" lvl="0" indent="-17145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35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Preparation of two Transport Manuals (</a:t>
            </a: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Liftboat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and Drydock)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36830" lvl="0" indent="-171450" defTabSz="914400" eaLnBrk="1" fontAlgn="auto" latinLnBrk="0" hangingPunct="1">
              <a:spcBef>
                <a:spcPts val="8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Approval Process for Both Manuals was Completed in Less Than two Weeks. Two Independent Marine Warranty Surveyors had to Sign-off the Parallel Operation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B68B1"/>
              </a:buClr>
              <a:buFont typeface="Arial" panose="020B0604020202020204" pitchFamily="34" charset="0"/>
              <a:buChar char="•"/>
            </a:pP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92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28</cp:revision>
  <dcterms:created xsi:type="dcterms:W3CDTF">2025-03-05T08:42:18Z</dcterms:created>
  <dcterms:modified xsi:type="dcterms:W3CDTF">2025-04-21T07:15:05Z</dcterms:modified>
</cp:coreProperties>
</file>