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20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 varScale="1">
        <p:scale>
          <a:sx n="93" d="100"/>
          <a:sy n="93" d="100"/>
        </p:scale>
        <p:origin x="-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2F0F44-5D9C-D9F1-90D8-0F03162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617581" y="229662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1467B1"/>
                </a:solidFill>
                <a:latin typeface="Conthrax Heavy" panose="020B0907020201080204" pitchFamily="34" charset="0"/>
                <a:cs typeface="Arial"/>
                <a:sym typeface="Arial"/>
              </a:rPr>
              <a:t>PROJECT REFERENCES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8AC9EE3C-D4A0-D8EE-CB4A-061A6D78134C}"/>
              </a:ext>
            </a:extLst>
          </p:cNvPr>
          <p:cNvSpPr txBox="1"/>
          <p:nvPr/>
        </p:nvSpPr>
        <p:spPr>
          <a:xfrm>
            <a:off x="682232" y="791067"/>
            <a:ext cx="19797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endParaRPr kumimoji="0" sz="2000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276903-4353-F281-79B1-42368F46923A}"/>
              </a:ext>
            </a:extLst>
          </p:cNvPr>
          <p:cNvSpPr txBox="1"/>
          <p:nvPr/>
        </p:nvSpPr>
        <p:spPr>
          <a:xfrm>
            <a:off x="2727620" y="793826"/>
            <a:ext cx="88433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0" lvl="0" indent="0" fontAlgn="auto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u="none" strike="noStrike" kern="0" cap="none" normalizeH="0" baseline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 dirty="0"/>
              <a:t>ATLANTIC TITAN</a:t>
            </a:r>
            <a:endParaRPr lang="en-VN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E5C822D5-BB5F-392F-A946-4EAD6A56352F}"/>
              </a:ext>
            </a:extLst>
          </p:cNvPr>
          <p:cNvSpPr txBox="1"/>
          <p:nvPr/>
        </p:nvSpPr>
        <p:spPr>
          <a:xfrm>
            <a:off x="712426" y="1154684"/>
            <a:ext cx="1139058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39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Volume: Origin: Destination: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4A4FA9C7-2C49-1C43-2714-FC3E4103C5D2}"/>
              </a:ext>
            </a:extLst>
          </p:cNvPr>
          <p:cNvSpPr txBox="1"/>
          <p:nvPr/>
        </p:nvSpPr>
        <p:spPr>
          <a:xfrm>
            <a:off x="1851484" y="1154684"/>
            <a:ext cx="226441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31.76 x 10.30 x 18 m / 575 MT</a:t>
            </a:r>
            <a:endParaRPr kumimoji="0" sz="1200" b="0" i="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lnSpc>
                <a:spcPts val="151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Ha Long Anchorage, Vietnam Port Hawkesbury, Canada</a:t>
            </a:r>
            <a:endParaRPr kumimoji="0" sz="1200" b="0" i="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75E4F3DD-2B78-8321-ACF6-A7B96E4C3D55}"/>
              </a:ext>
            </a:extLst>
          </p:cNvPr>
          <p:cNvSpPr txBox="1"/>
          <p:nvPr/>
        </p:nvSpPr>
        <p:spPr>
          <a:xfrm>
            <a:off x="655857" y="1848938"/>
            <a:ext cx="42017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marR="0" lvl="0" indent="-171450" algn="just" fontAlgn="auto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 kumimoji="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defRPr>
            </a:lvl1pPr>
          </a:lstStyle>
          <a:p>
            <a:pPr marL="0" indent="0">
              <a:buNone/>
            </a:pPr>
            <a:r>
              <a:rPr sz="1200" dirty="0">
                <a:solidFill>
                  <a:srgbClr val="0B68B1"/>
                </a:solidFill>
                <a:latin typeface="Gotham Medium" pitchFamily="2" charset="0"/>
                <a:cs typeface="Gotham Medium" pitchFamily="2" charset="0"/>
              </a:rPr>
              <a:t>Scope:</a:t>
            </a:r>
            <a:endParaRPr lang="en-VN" sz="1200" dirty="0">
              <a:solidFill>
                <a:srgbClr val="0B68B1"/>
              </a:solidFill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6" name="object 9">
            <a:extLst>
              <a:ext uri="{FF2B5EF4-FFF2-40B4-BE49-F238E27FC236}">
                <a16:creationId xmlns:a16="http://schemas.microsoft.com/office/drawing/2014/main" id="{B727ACE7-1630-1E83-374B-BED91340FF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3445" y="2510566"/>
            <a:ext cx="2155436" cy="2159141"/>
          </a:xfrm>
          <a:prstGeom prst="rect">
            <a:avLst/>
          </a:prstGeom>
        </p:spPr>
      </p:pic>
      <p:pic>
        <p:nvPicPr>
          <p:cNvPr id="10" name="object 12">
            <a:extLst>
              <a:ext uri="{FF2B5EF4-FFF2-40B4-BE49-F238E27FC236}">
                <a16:creationId xmlns:a16="http://schemas.microsoft.com/office/drawing/2014/main" id="{2483A18E-CAF4-108E-A125-143C8512633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9575" y="4748012"/>
            <a:ext cx="1627180" cy="1586799"/>
          </a:xfrm>
          <a:prstGeom prst="rect">
            <a:avLst/>
          </a:prstGeom>
        </p:spPr>
      </p:pic>
      <p:pic>
        <p:nvPicPr>
          <p:cNvPr id="12" name="object 14">
            <a:extLst>
              <a:ext uri="{FF2B5EF4-FFF2-40B4-BE49-F238E27FC236}">
                <a16:creationId xmlns:a16="http://schemas.microsoft.com/office/drawing/2014/main" id="{09E183BE-3576-1D68-F336-72FC2D25DA8E}"/>
              </a:ext>
            </a:extLst>
          </p:cNvPr>
          <p:cNvPicPr/>
          <p:nvPr/>
        </p:nvPicPr>
        <p:blipFill>
          <a:blip r:embed="rId5" cstate="print"/>
          <a:srcRect r="48692"/>
          <a:stretch/>
        </p:blipFill>
        <p:spPr>
          <a:xfrm>
            <a:off x="5702561" y="4748012"/>
            <a:ext cx="2875707" cy="1586799"/>
          </a:xfrm>
          <a:prstGeom prst="rect">
            <a:avLst/>
          </a:prstGeom>
        </p:spPr>
      </p:pic>
      <p:pic>
        <p:nvPicPr>
          <p:cNvPr id="13" name="object 15">
            <a:extLst>
              <a:ext uri="{FF2B5EF4-FFF2-40B4-BE49-F238E27FC236}">
                <a16:creationId xmlns:a16="http://schemas.microsoft.com/office/drawing/2014/main" id="{A6D9AF73-9322-3AE4-713D-10E39176F26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83446" y="500955"/>
            <a:ext cx="4448428" cy="1948687"/>
          </a:xfrm>
          <a:prstGeom prst="rect">
            <a:avLst/>
          </a:prstGeom>
        </p:spPr>
      </p:pic>
      <p:pic>
        <p:nvPicPr>
          <p:cNvPr id="14" name="object 16">
            <a:extLst>
              <a:ext uri="{FF2B5EF4-FFF2-40B4-BE49-F238E27FC236}">
                <a16:creationId xmlns:a16="http://schemas.microsoft.com/office/drawing/2014/main" id="{06AF92A1-12E1-751A-92A2-C78F921ABA4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96562" y="2510566"/>
            <a:ext cx="2235311" cy="2159141"/>
          </a:xfrm>
          <a:prstGeom prst="rect">
            <a:avLst/>
          </a:prstGeom>
        </p:spPr>
      </p:pic>
      <p:pic>
        <p:nvPicPr>
          <p:cNvPr id="15" name="object 17">
            <a:extLst>
              <a:ext uri="{FF2B5EF4-FFF2-40B4-BE49-F238E27FC236}">
                <a16:creationId xmlns:a16="http://schemas.microsoft.com/office/drawing/2014/main" id="{B1815992-4AA0-BB30-1706-DF34D77439D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1576" y="4749851"/>
            <a:ext cx="2836164" cy="1584960"/>
          </a:xfrm>
          <a:prstGeom prst="rect">
            <a:avLst/>
          </a:prstGeom>
        </p:spPr>
      </p:pic>
      <p:pic>
        <p:nvPicPr>
          <p:cNvPr id="16" name="object 14">
            <a:extLst>
              <a:ext uri="{FF2B5EF4-FFF2-40B4-BE49-F238E27FC236}">
                <a16:creationId xmlns:a16="http://schemas.microsoft.com/office/drawing/2014/main" id="{18D7036A-FCAE-6728-C56D-AE938D56F82A}"/>
              </a:ext>
            </a:extLst>
          </p:cNvPr>
          <p:cNvPicPr/>
          <p:nvPr/>
        </p:nvPicPr>
        <p:blipFill>
          <a:blip r:embed="rId5" cstate="print"/>
          <a:srcRect l="51849"/>
          <a:stretch/>
        </p:blipFill>
        <p:spPr>
          <a:xfrm>
            <a:off x="8633089" y="4748012"/>
            <a:ext cx="2698785" cy="15867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3A7D94-34DB-B541-1D03-D80DD2DA7D62}"/>
              </a:ext>
            </a:extLst>
          </p:cNvPr>
          <p:cNvSpPr txBox="1"/>
          <p:nvPr/>
        </p:nvSpPr>
        <p:spPr>
          <a:xfrm>
            <a:off x="1749340" y="1862793"/>
            <a:ext cx="3953221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100"/>
              </a:spcAft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Delivery from Vietnam to Montreal</a:t>
            </a:r>
          </a:p>
          <a:p>
            <a:pPr marL="171450" indent="-171450" algn="just">
              <a:spcAft>
                <a:spcPts val="100"/>
              </a:spcAft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Chartering of a suitable heavy lift vessel within tight schedule</a:t>
            </a:r>
          </a:p>
          <a:p>
            <a:pPr marL="171450" indent="-171450" algn="just">
              <a:spcAft>
                <a:spcPts val="100"/>
              </a:spcAft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In-house engineering &amp;design/fabrication of special steel cradles (17 MT)</a:t>
            </a:r>
          </a:p>
          <a:p>
            <a:pPr marL="171450" indent="-171450" algn="just">
              <a:spcAft>
                <a:spcPts val="100"/>
              </a:spcAft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Hooking on including arrangement of divers</a:t>
            </a:r>
          </a:p>
          <a:p>
            <a:pPr marL="171450" indent="-171450" algn="just">
              <a:spcAft>
                <a:spcPts val="100"/>
              </a:spcAft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Supervision both ends</a:t>
            </a:r>
          </a:p>
          <a:p>
            <a:pPr marL="171450" indent="-171450" algn="just">
              <a:spcAft>
                <a:spcPts val="100"/>
              </a:spcAft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Lashing and securing on the vessel</a:t>
            </a:r>
          </a:p>
          <a:p>
            <a:pPr marL="171450" indent="-171450" algn="just">
              <a:spcAft>
                <a:spcPts val="100"/>
              </a:spcAft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Hiring of experienced marine divers to ensure the correct position of the slings under the hull</a:t>
            </a:r>
          </a:p>
        </p:txBody>
      </p:sp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95</Words>
  <Application>Microsoft Macintosh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hv@mg.limited</cp:lastModifiedBy>
  <cp:revision>27</cp:revision>
  <dcterms:created xsi:type="dcterms:W3CDTF">2025-03-05T08:52:52Z</dcterms:created>
  <dcterms:modified xsi:type="dcterms:W3CDTF">2025-04-21T04:53:57Z</dcterms:modified>
</cp:coreProperties>
</file>