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16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564D-7373-47CF-9B02-B1056EF59875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5378-DC92-451E-A753-AA640EA0F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0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02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1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8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8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7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1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6521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5864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6736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694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212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5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5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3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43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1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2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7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88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91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2CC6F6-E4D3-E0E7-5F5F-D2A92A775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005" y="1155565"/>
            <a:ext cx="5056535" cy="17543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Name:</a:t>
            </a:r>
            <a:r>
              <a:rPr lang="en-US" sz="1200" b="1" dirty="0">
                <a:solidFill>
                  <a:srgbClr val="005FAA"/>
                </a:solidFill>
                <a:latin typeface="GOTHAM-BOOK" pitchFamily="50" charset="0"/>
                <a:cs typeface="GOTHAM-BOOK" pitchFamily="50" charset="0"/>
              </a:rPr>
              <a:t>	</a:t>
            </a:r>
            <a:r>
              <a:rPr lang="en-US" sz="1200" dirty="0">
                <a:latin typeface="GOTHAM-BOOK" pitchFamily="50" charset="0"/>
                <a:cs typeface="GOTHAM-BOOK" pitchFamily="50" charset="0"/>
              </a:rPr>
              <a:t>PROJECT DP3 COMPRESSION PACKAGE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Cargo:</a:t>
            </a:r>
            <a:r>
              <a:rPr kumimoji="0" lang="en-US" sz="1200" b="0" i="0" u="none" strike="noStrike" kern="1200" cap="none" spc="0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cs typeface="GOTHAM-BOOK" pitchFamily="50" charset="0"/>
              </a:rPr>
              <a:t>	Compressor Modules and E-houses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Volume:</a:t>
            </a:r>
            <a:r>
              <a:rPr lang="en-US" sz="1200" dirty="0">
                <a:solidFill>
                  <a:srgbClr val="1D1D1B"/>
                </a:solidFill>
                <a:latin typeface="GOTHAM-BOOK" pitchFamily="50" charset="0"/>
                <a:cs typeface="GOTHAM-BOOK" pitchFamily="50" charset="0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cs typeface="GOTHAM-BOOK" pitchFamily="50" charset="0"/>
              </a:rPr>
              <a:t>43 packages / 566,423 kgs / 3,824.08CBM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cs typeface="GOTHAM-BOOK" pitchFamily="50" charset="0"/>
              </a:rPr>
              <a:t>	Heaviest 138Mt (MAIN INLET COMPRESSOR)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kumimoji="0" lang="en-US" sz="1200" u="none" strike="noStrike" kern="1200" cap="none" spc="0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Origin:</a:t>
            </a:r>
            <a:r>
              <a:rPr kumimoji="0" lang="en-US" sz="1200" b="0" i="0" u="none" strike="noStrike" kern="1200" cap="none" spc="0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cs typeface="GOTHAM-BOOK" pitchFamily="50" charset="0"/>
              </a:rPr>
              <a:t>	WASCO, </a:t>
            </a:r>
            <a:r>
              <a:rPr kumimoji="0" lang="en-US" sz="1200" b="0" i="0" u="none" strike="noStrike" kern="1200" cap="none" spc="0" normalizeH="0" baseline="0" noProof="0" dirty="0" err="1">
                <a:ln w="50800"/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cs typeface="GOTHAM-BOOK" pitchFamily="50" charset="0"/>
              </a:rPr>
              <a:t>Batam</a:t>
            </a:r>
            <a:r>
              <a:rPr kumimoji="0" lang="en-US" sz="1200" b="0" i="0" u="none" strike="noStrike" kern="1200" cap="none" spc="0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cs typeface="GOTHAM-BOOK" pitchFamily="50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kumimoji="0" lang="en-US" sz="1200" u="none" strike="noStrike" kern="1200" cap="none" spc="0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Destination:</a:t>
            </a:r>
            <a:r>
              <a:rPr kumimoji="0" lang="en-US" sz="1200" b="1" i="0" u="none" strike="noStrike" kern="1200" cap="none" spc="0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-BOOK" pitchFamily="50" charset="0"/>
                <a:cs typeface="GOTHAM-BOOK" pitchFamily="50" charset="0"/>
              </a:rPr>
              <a:t>	</a:t>
            </a:r>
            <a:r>
              <a:rPr lang="en-US" sz="1200" dirty="0">
                <a:solidFill>
                  <a:srgbClr val="1D1D1B"/>
                </a:solidFill>
                <a:latin typeface="GOTHAM-BOOK" pitchFamily="50" charset="0"/>
              </a:rPr>
              <a:t>Jurong, Singapore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Consignee:</a:t>
            </a:r>
            <a:r>
              <a:rPr lang="en-US" sz="1200" dirty="0">
                <a:solidFill>
                  <a:srgbClr val="1D1D1B"/>
                </a:solidFill>
                <a:latin typeface="GOTHAM-BOOK" pitchFamily="50" charset="0"/>
              </a:rPr>
              <a:t>	Total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endParaRPr kumimoji="0" lang="en-US" sz="1200" b="1" u="none" strike="noStrike" kern="1200" cap="none" spc="0" normalizeH="0" baseline="0" noProof="0" dirty="0">
              <a:ln w="50800"/>
              <a:solidFill>
                <a:srgbClr val="005FAA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>
                <a:tab pos="1371600" algn="l"/>
              </a:tabLst>
              <a:defRPr/>
            </a:pPr>
            <a:r>
              <a:rPr kumimoji="0" lang="en-US" sz="1200" u="none" strike="noStrike" kern="1200" cap="none" spc="0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lang="en-SG" sz="12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04190"/>
            <a:ext cx="11700933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E9DAACE-406F-7618-207B-3115564024EB}"/>
              </a:ext>
            </a:extLst>
          </p:cNvPr>
          <p:cNvSpPr>
            <a:spLocks noGrp="1"/>
          </p:cNvSpPr>
          <p:nvPr>
            <p:ph type="subTitle" idx="22"/>
          </p:nvPr>
        </p:nvSpPr>
        <p:spPr>
          <a:xfrm>
            <a:off x="579068" y="707755"/>
            <a:ext cx="11612931" cy="400110"/>
          </a:xfrm>
        </p:spPr>
        <p:txBody>
          <a:bodyPr/>
          <a:lstStyle/>
          <a:p>
            <a:r>
              <a:rPr lang="en-US" b="0" cap="all" dirty="0">
                <a:latin typeface="Gotham Medium" pitchFamily="2" charset="0"/>
                <a:cs typeface="Gotham Medium" pitchFamily="2" charset="0"/>
              </a:rPr>
              <a:t>CASE STUDY –  Roll-on / Roll-off and Barging of Modules/Sea Freight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EC0561-3891-A657-A8D2-11BC4F53C1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31"/>
          <a:stretch/>
        </p:blipFill>
        <p:spPr>
          <a:xfrm>
            <a:off x="736755" y="4163817"/>
            <a:ext cx="2434309" cy="1538617"/>
          </a:xfrm>
          <a:prstGeom prst="rect">
            <a:avLst/>
          </a:prstGeom>
        </p:spPr>
      </p:pic>
      <p:pic>
        <p:nvPicPr>
          <p:cNvPr id="13" name="Picture 12" descr="A large container on a trailer&#10;&#10;Description automatically generated">
            <a:extLst>
              <a:ext uri="{FF2B5EF4-FFF2-40B4-BE49-F238E27FC236}">
                <a16:creationId xmlns:a16="http://schemas.microsoft.com/office/drawing/2014/main" id="{0F6C1E48-5574-A62E-4ABF-98B28AEE5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980" y="4163818"/>
            <a:ext cx="2051489" cy="1538617"/>
          </a:xfrm>
          <a:prstGeom prst="rect">
            <a:avLst/>
          </a:prstGeom>
        </p:spPr>
      </p:pic>
      <p:pic>
        <p:nvPicPr>
          <p:cNvPr id="14" name="Picture 13" descr="A large cargo ship in the water&#10;&#10;Description automatically generated">
            <a:extLst>
              <a:ext uri="{FF2B5EF4-FFF2-40B4-BE49-F238E27FC236}">
                <a16:creationId xmlns:a16="http://schemas.microsoft.com/office/drawing/2014/main" id="{51D2E074-C2EC-9862-2F43-6A329FF830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70"/>
          <a:stretch/>
        </p:blipFill>
        <p:spPr>
          <a:xfrm>
            <a:off x="5592404" y="1349776"/>
            <a:ext cx="2840807" cy="1792832"/>
          </a:xfrm>
          <a:prstGeom prst="rect">
            <a:avLst/>
          </a:prstGeom>
        </p:spPr>
      </p:pic>
      <p:pic>
        <p:nvPicPr>
          <p:cNvPr id="15" name="Picture 14" descr="A tugboat in the water&#10;&#10;Description automatically generated">
            <a:extLst>
              <a:ext uri="{FF2B5EF4-FFF2-40B4-BE49-F238E27FC236}">
                <a16:creationId xmlns:a16="http://schemas.microsoft.com/office/drawing/2014/main" id="{4FC0F6FC-7BAF-B636-4A20-578F02307E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870"/>
          <a:stretch/>
        </p:blipFill>
        <p:spPr>
          <a:xfrm>
            <a:off x="8730188" y="1349826"/>
            <a:ext cx="2840807" cy="1793596"/>
          </a:xfrm>
          <a:prstGeom prst="rect">
            <a:avLst/>
          </a:prstGeom>
        </p:spPr>
      </p:pic>
      <p:pic>
        <p:nvPicPr>
          <p:cNvPr id="16" name="Picture 15" descr="A large container on a trailer&#10;&#10;Description automatically generated">
            <a:extLst>
              <a:ext uri="{FF2B5EF4-FFF2-40B4-BE49-F238E27FC236}">
                <a16:creationId xmlns:a16="http://schemas.microsoft.com/office/drawing/2014/main" id="{F675D06B-C015-39B6-201B-155EF906F7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802"/>
          <a:stretch/>
        </p:blipFill>
        <p:spPr>
          <a:xfrm>
            <a:off x="5592404" y="3416342"/>
            <a:ext cx="2840807" cy="2286092"/>
          </a:xfrm>
          <a:prstGeom prst="rect">
            <a:avLst/>
          </a:prstGeom>
        </p:spPr>
      </p:pic>
      <p:pic>
        <p:nvPicPr>
          <p:cNvPr id="17" name="Picture 16" descr="A large machine on a flatbed&#10;&#10;Description automatically generated">
            <a:extLst>
              <a:ext uri="{FF2B5EF4-FFF2-40B4-BE49-F238E27FC236}">
                <a16:creationId xmlns:a16="http://schemas.microsoft.com/office/drawing/2014/main" id="{BFE5A9CA-9585-1777-E108-6A4D0A5600D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01" r="3401"/>
          <a:stretch/>
        </p:blipFill>
        <p:spPr>
          <a:xfrm>
            <a:off x="8730188" y="3416342"/>
            <a:ext cx="2840807" cy="2286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1991B0-C786-51EF-F684-BB6CE6289CBC}"/>
              </a:ext>
            </a:extLst>
          </p:cNvPr>
          <p:cNvSpPr txBox="1"/>
          <p:nvPr/>
        </p:nvSpPr>
        <p:spPr>
          <a:xfrm>
            <a:off x="2047908" y="2644170"/>
            <a:ext cx="3482236" cy="156966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RORO ex Wasco </a:t>
            </a:r>
            <a:r>
              <a:rPr kumimoji="0" lang="en-US" sz="120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Batam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Jetty onto barge for the OOG items (Bok Seng’s Barge)</a:t>
            </a:r>
          </a:p>
          <a:p>
            <a:pPr marL="171450" indent="-171450">
              <a:spcBef>
                <a:spcPct val="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LOLO ex Wasco </a:t>
            </a:r>
            <a:r>
              <a:rPr kumimoji="0" lang="en-US" sz="120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Batam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Jetty onto barge for other smaller items (Infiniti’s Barge)</a:t>
            </a:r>
          </a:p>
          <a:p>
            <a:pPr marL="171450" indent="-171450">
              <a:spcBef>
                <a:spcPct val="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Freight from </a:t>
            </a:r>
            <a:r>
              <a:rPr kumimoji="0" lang="en-US" sz="120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Batam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to Singapore, Jurong port</a:t>
            </a:r>
          </a:p>
          <a:p>
            <a:pPr marL="171450" indent="-171450">
              <a:spcBef>
                <a:spcPct val="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Overside loading in Jurong port</a:t>
            </a:r>
          </a:p>
          <a:p>
            <a:pPr marL="171450" indent="-171450" algn="l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VN" sz="12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2F0F44-5D9C-D9F1-90D8-0F03162E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23376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112</Words>
  <Application>Microsoft Macintosh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(Wasco/Total)</dc:title>
  <dc:creator>Anh Phuong Nguyen</dc:creator>
  <cp:lastModifiedBy>hv@mg.limited</cp:lastModifiedBy>
  <cp:revision>6</cp:revision>
  <dcterms:created xsi:type="dcterms:W3CDTF">2025-03-05T08:52:52Z</dcterms:created>
  <dcterms:modified xsi:type="dcterms:W3CDTF">2025-04-18T07:27:34Z</dcterms:modified>
</cp:coreProperties>
</file>