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867"/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86"/>
  </p:normalViewPr>
  <p:slideViewPr>
    <p:cSldViewPr snapToGrid="0">
      <p:cViewPr>
        <p:scale>
          <a:sx n="78" d="100"/>
          <a:sy n="78" d="100"/>
        </p:scale>
        <p:origin x="2872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8564D-7373-47CF-9B02-B1056EF59875}" type="datetimeFigureOut">
              <a:rPr lang="en-US" smtClean="0"/>
              <a:t>5/5/25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65378-DC92-451E-A753-AA640EA0F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9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0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8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7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02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1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3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4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17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8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86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2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1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97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36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81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65219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58648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67363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36949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92123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1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5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5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3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43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16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52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7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24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00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26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88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53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0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2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5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4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091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C2F0F44-5D9C-D9F1-90D8-0F03162E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97126-B119-724B-3875-27DEAC7EEC37}"/>
              </a:ext>
            </a:extLst>
          </p:cNvPr>
          <p:cNvSpPr txBox="1"/>
          <p:nvPr/>
        </p:nvSpPr>
        <p:spPr>
          <a:xfrm>
            <a:off x="441085" y="62631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26" name="Google Shape;1619;p27">
            <a:extLst>
              <a:ext uri="{FF2B5EF4-FFF2-40B4-BE49-F238E27FC236}">
                <a16:creationId xmlns:a16="http://schemas.microsoft.com/office/drawing/2014/main" id="{078E41EB-4A4C-6BD2-EEC8-A72F6C88126D}"/>
              </a:ext>
            </a:extLst>
          </p:cNvPr>
          <p:cNvSpPr txBox="1"/>
          <p:nvPr/>
        </p:nvSpPr>
        <p:spPr>
          <a:xfrm>
            <a:off x="617581" y="229662"/>
            <a:ext cx="10515600" cy="58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2400"/>
              <a:buFont typeface="Arial"/>
              <a:buNone/>
              <a:tabLst/>
              <a:defRPr/>
            </a:pPr>
            <a:r>
              <a:rPr lang="en-US" sz="2800" b="1" kern="0" dirty="0">
                <a:solidFill>
                  <a:srgbClr val="1467B1"/>
                </a:solidFill>
                <a:latin typeface="Conthrax Heavy" panose="020B0907020201080204" pitchFamily="34" charset="0"/>
                <a:cs typeface="Arial"/>
                <a:sym typeface="Arial"/>
              </a:rPr>
              <a:t>PROJECT REFERENCES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THRAX HEAVY" panose="020B0907020201080204" pitchFamily="34" charset="0"/>
              <a:cs typeface="Arial"/>
              <a:sym typeface="Arial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EDE88E-93D5-FFBF-1FF0-0053A4518330}"/>
              </a:ext>
            </a:extLst>
          </p:cNvPr>
          <p:cNvSpPr txBox="1">
            <a:spLocks/>
          </p:cNvSpPr>
          <p:nvPr/>
        </p:nvSpPr>
        <p:spPr>
          <a:xfrm>
            <a:off x="611050" y="846518"/>
            <a:ext cx="11369040" cy="36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srgbClr val="46B867"/>
                </a:solidFill>
                <a:effectLst/>
                <a:uLnTx/>
                <a:uFillTx/>
                <a:latin typeface="Gotham Medium" pitchFamily="50" charset="0"/>
                <a:ea typeface="+mn-ea"/>
                <a:cs typeface="Gotham Medium" pitchFamily="50" charset="0"/>
              </a:rPr>
              <a:t>Case Study – 744.9m3, 546 </a:t>
            </a:r>
            <a:r>
              <a:rPr kumimoji="0" lang="en-US" sz="2000" b="0" i="0" u="none" strike="noStrike" kern="1200" cap="all" spc="0" normalizeH="0" baseline="0" noProof="0" dirty="0" err="1">
                <a:ln>
                  <a:noFill/>
                </a:ln>
                <a:solidFill>
                  <a:srgbClr val="46B867"/>
                </a:solidFill>
                <a:effectLst/>
                <a:uLnTx/>
                <a:uFillTx/>
                <a:latin typeface="Gotham Medium" pitchFamily="50" charset="0"/>
                <a:ea typeface="+mn-ea"/>
                <a:cs typeface="Gotham Medium" pitchFamily="50" charset="0"/>
              </a:rPr>
              <a:t>tONS</a:t>
            </a: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srgbClr val="46B867"/>
                </a:solidFill>
                <a:effectLst/>
                <a:uLnTx/>
                <a:uFillTx/>
                <a:latin typeface="Gotham Medium" pitchFamily="50" charset="0"/>
                <a:ea typeface="+mn-ea"/>
                <a:cs typeface="Gotham Medium" pitchFamily="50" charset="0"/>
              </a:rPr>
              <a:t> 500kv tan </a:t>
            </a:r>
            <a:r>
              <a:rPr kumimoji="0" lang="en-US" sz="2000" b="0" i="0" u="none" strike="noStrike" kern="1200" cap="all" spc="0" normalizeH="0" baseline="0" noProof="0" dirty="0" err="1">
                <a:ln>
                  <a:noFill/>
                </a:ln>
                <a:solidFill>
                  <a:srgbClr val="46B867"/>
                </a:solidFill>
                <a:effectLst/>
                <a:uLnTx/>
                <a:uFillTx/>
                <a:latin typeface="Gotham Medium" pitchFamily="50" charset="0"/>
                <a:ea typeface="+mn-ea"/>
                <a:cs typeface="Gotham Medium" pitchFamily="50" charset="0"/>
              </a:rPr>
              <a:t>dinh</a:t>
            </a: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srgbClr val="46B867"/>
                </a:solidFill>
                <a:effectLst/>
                <a:uLnTx/>
                <a:uFillTx/>
                <a:latin typeface="Gotham Medium" pitchFamily="50" charset="0"/>
                <a:ea typeface="+mn-ea"/>
                <a:cs typeface="Gotham Medium" pitchFamily="50" charset="0"/>
              </a:rPr>
              <a:t> substation PROJECT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12FEB69-8F47-4826-CBAB-3A77F1C63E49}"/>
              </a:ext>
            </a:extLst>
          </p:cNvPr>
          <p:cNvSpPr txBox="1">
            <a:spLocks/>
          </p:cNvSpPr>
          <p:nvPr/>
        </p:nvSpPr>
        <p:spPr>
          <a:xfrm>
            <a:off x="611050" y="1319912"/>
            <a:ext cx="4644640" cy="1271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ln w="50800"/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15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Volume:</a:t>
            </a:r>
            <a:r>
              <a:rPr kumimoji="0" lang="en-US" sz="1200" b="1" i="0" u="none" strike="noStrike" kern="1200" cap="none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-BOOK" pitchFamily="50" charset="0"/>
                <a:ea typeface="Tahoma" pitchFamily="34" charset="0"/>
                <a:cs typeface="GOTHAM-BOOK" pitchFamily="50" charset="0"/>
              </a:rPr>
              <a:t>	</a:t>
            </a:r>
            <a:r>
              <a:rPr kumimoji="0" lang="en-US" sz="1200" b="0" i="0" u="none" strike="noStrike" kern="1200" cap="none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-BOOK" pitchFamily="50" charset="0"/>
                <a:ea typeface="Tahoma" pitchFamily="34" charset="0"/>
                <a:cs typeface="GOTHAM-BOOK" pitchFamily="50" charset="0"/>
              </a:rPr>
              <a:t>744.9 m3 ,546tons heavy 3x155tons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kumimoji="0" lang="en-US" sz="1200" b="0" i="0" u="none" strike="noStrike" kern="1200" cap="none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-BOOK" pitchFamily="50" charset="0"/>
                <a:ea typeface="Tahoma" pitchFamily="34" charset="0"/>
                <a:cs typeface="GOTHAM-BOOK" pitchFamily="50" charset="0"/>
              </a:rPr>
              <a:t>	52 packages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Origin:</a:t>
            </a:r>
            <a:r>
              <a:rPr kumimoji="0" lang="en-US" sz="1200" b="0" i="0" u="none" strike="noStrike" kern="1200" cap="none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-BOOK" pitchFamily="50" charset="0"/>
                <a:ea typeface="Tahoma" pitchFamily="34" charset="0"/>
                <a:cs typeface="GOTHAM-BOOK" pitchFamily="50" charset="0"/>
              </a:rPr>
              <a:t>	Shanghai port, China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Destination:</a:t>
            </a:r>
            <a:r>
              <a:rPr kumimoji="0" lang="en-US" sz="1200" b="1" i="0" u="none" strike="noStrike" kern="1200" cap="none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-BOOK" pitchFamily="50" charset="0"/>
                <a:ea typeface="Tahoma" pitchFamily="34" charset="0"/>
                <a:cs typeface="GOTHAM-BOOK" pitchFamily="50" charset="0"/>
              </a:rPr>
              <a:t>	</a:t>
            </a:r>
            <a:r>
              <a:rPr kumimoji="0" lang="en-US" sz="1200" b="0" i="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-BOOK" pitchFamily="50" charset="0"/>
                <a:ea typeface="Tahoma" pitchFamily="34" charset="0"/>
                <a:cs typeface="GOTHAM-BOOK" pitchFamily="50" charset="0"/>
              </a:rPr>
              <a:t>Ho chi Minh</a:t>
            </a:r>
            <a:r>
              <a:rPr kumimoji="0" lang="en-US" sz="1200" b="0" i="0" u="none" strike="noStrike" kern="1200" cap="none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-BOOK" pitchFamily="50" charset="0"/>
                <a:ea typeface="Tahoma" pitchFamily="34" charset="0"/>
                <a:cs typeface="GOTHAM-BOOK" pitchFamily="50" charset="0"/>
              </a:rPr>
              <a:t>,</a:t>
            </a:r>
            <a:r>
              <a:rPr kumimoji="0" lang="en-US" sz="1200" b="0" i="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-BOOK" pitchFamily="50" charset="0"/>
                <a:ea typeface="Tahoma" pitchFamily="34" charset="0"/>
                <a:cs typeface="GOTHAM-BOOK" pitchFamily="50" charset="0"/>
              </a:rPr>
              <a:t> </a:t>
            </a:r>
            <a:r>
              <a:rPr kumimoji="0" lang="en-US" sz="1200" b="0" i="0" u="none" strike="noStrike" kern="1200" cap="none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-BOOK" pitchFamily="50" charset="0"/>
                <a:ea typeface="Tahoma" pitchFamily="34" charset="0"/>
                <a:cs typeface="GOTHAM-BOOK" pitchFamily="50" charset="0"/>
              </a:rPr>
              <a:t>VietNam</a:t>
            </a:r>
            <a:r>
              <a:rPr kumimoji="0" lang="en-US" sz="1200" b="0" i="0" u="none" strike="noStrike" kern="1200" cap="none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-BOOK" pitchFamily="50" charset="0"/>
                <a:ea typeface="Tahoma" pitchFamily="34" charset="0"/>
                <a:cs typeface="GOTHAM-BOOK" pitchFamily="50" charset="0"/>
              </a:rPr>
              <a:t> </a:t>
            </a:r>
            <a:endParaRPr kumimoji="0" lang="en-US" sz="1200" b="1" i="0" u="none" strike="noStrike" kern="1200" cap="none" normalizeH="0" baseline="0" noProof="0" dirty="0">
              <a:ln w="50800"/>
              <a:solidFill>
                <a:srgbClr val="005FAA"/>
              </a:solidFill>
              <a:effectLst/>
              <a:uLnTx/>
              <a:uFillTx/>
              <a:latin typeface="GOTHAM-BOOK" pitchFamily="50" charset="0"/>
              <a:ea typeface="Tahoma" pitchFamily="34" charset="0"/>
              <a:cs typeface="GOTHAM-BOOK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endParaRPr kumimoji="0" lang="en-US" sz="1200" u="none" strike="noStrike" kern="1200" cap="none" normalizeH="0" baseline="0" noProof="0" dirty="0">
              <a:ln w="50800"/>
              <a:solidFill>
                <a:srgbClr val="005FAA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kumimoji="0" lang="en-US" sz="1200" u="none" strike="noStrike" kern="1200" cap="none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 </a:t>
            </a:r>
            <a:r>
              <a:rPr kumimoji="0" lang="en-US" sz="1200" b="1" i="0" u="none" strike="noStrike" kern="1200" cap="none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-BOOK" pitchFamily="50" charset="0"/>
                <a:ea typeface="Tahoma" pitchFamily="34" charset="0"/>
                <a:cs typeface="GOTHAM-BOOK" pitchFamily="50" charset="0"/>
              </a:rPr>
              <a:t>	</a:t>
            </a:r>
            <a:endParaRPr kumimoji="0" lang="en-US" sz="1200" b="0" i="0" u="none" strike="noStrike" kern="1200" cap="none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GOTHAM-BOOK" pitchFamily="50" charset="0"/>
              <a:ea typeface="Tahoma" pitchFamily="34" charset="0"/>
              <a:cs typeface="GOTHAM-BOOK" pitchFamily="50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6949BE-BF65-7AF2-B220-E627B22DEB94}"/>
              </a:ext>
            </a:extLst>
          </p:cNvPr>
          <p:cNvGrpSpPr/>
          <p:nvPr/>
        </p:nvGrpSpPr>
        <p:grpSpPr>
          <a:xfrm>
            <a:off x="5748673" y="1327705"/>
            <a:ext cx="5681327" cy="4584577"/>
            <a:chOff x="5717500" y="1239855"/>
            <a:chExt cx="5810256" cy="468861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2BD22E1-931F-E7C1-9A42-CBB4C8ADCD01}"/>
                </a:ext>
              </a:extLst>
            </p:cNvPr>
            <p:cNvGrpSpPr/>
            <p:nvPr/>
          </p:nvGrpSpPr>
          <p:grpSpPr>
            <a:xfrm>
              <a:off x="5717501" y="1239855"/>
              <a:ext cx="5810255" cy="2496076"/>
              <a:chOff x="5888134" y="1355791"/>
              <a:chExt cx="5540383" cy="238013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4C48C7A-5F53-18FC-4143-5507BE1FD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8134" y="1355791"/>
                <a:ext cx="2544443" cy="2380139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395F137-8891-B961-593F-667B1DBA45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4560" y="1355791"/>
                <a:ext cx="2933957" cy="2380139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6EA377F-8BC8-1B25-032F-7A689FC3CD0A}"/>
                </a:ext>
              </a:extLst>
            </p:cNvPr>
            <p:cNvGrpSpPr/>
            <p:nvPr/>
          </p:nvGrpSpPr>
          <p:grpSpPr>
            <a:xfrm>
              <a:off x="5717500" y="3805070"/>
              <a:ext cx="5810255" cy="2123402"/>
              <a:chOff x="5717501" y="3879062"/>
              <a:chExt cx="5834932" cy="213242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4874CA9-7A03-268E-2635-5EDC3CC16B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07782" y="3879062"/>
                <a:ext cx="2844651" cy="213204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213BECB-ED6B-F383-588D-3ABB33514A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7501" y="3879440"/>
                <a:ext cx="2930689" cy="2132042"/>
              </a:xfrm>
              <a:prstGeom prst="rect">
                <a:avLst/>
              </a:prstGeom>
            </p:spPr>
          </p:pic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F740C00-59D8-12C2-AD11-F9EFC59DA5FC}"/>
              </a:ext>
            </a:extLst>
          </p:cNvPr>
          <p:cNvSpPr txBox="1"/>
          <p:nvPr/>
        </p:nvSpPr>
        <p:spPr>
          <a:xfrm>
            <a:off x="1307939" y="2352950"/>
            <a:ext cx="3854369" cy="238013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9144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US" sz="120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Full liner terms ocean freight </a:t>
            </a:r>
          </a:p>
          <a:p>
            <a:pPr marL="9144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US" sz="120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Chartering heavy lift vessel</a:t>
            </a:r>
          </a:p>
          <a:p>
            <a:pPr marL="9144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US" sz="120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Port handling and discharge to FAS</a:t>
            </a:r>
          </a:p>
          <a:p>
            <a:pPr marL="9144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US" sz="120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Discharge cargo out vessel incl appropriate cargo stow arrangements. Cargo hold preparation for discharge by FLS own stevedores </a:t>
            </a:r>
          </a:p>
          <a:p>
            <a:pPr marL="9144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US" sz="120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Discharge and load on trucks under supervision by FLS Port Captain</a:t>
            </a:r>
          </a:p>
          <a:p>
            <a:pPr algn="l"/>
            <a:endParaRPr lang="en-VN" sz="1200" dirty="0">
              <a:latin typeface="Gotham" pitchFamily="2" charset="0"/>
              <a:cs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23376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91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(Wasco/Total)</dc:title>
  <dc:creator>Anh Phuong Nguyen</dc:creator>
  <cp:lastModifiedBy>hv@mg.limited</cp:lastModifiedBy>
  <cp:revision>25</cp:revision>
  <dcterms:created xsi:type="dcterms:W3CDTF">2025-03-05T08:52:52Z</dcterms:created>
  <dcterms:modified xsi:type="dcterms:W3CDTF">2025-05-05T08:21:58Z</dcterms:modified>
</cp:coreProperties>
</file>