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652"/>
  </p:normalViewPr>
  <p:slideViewPr>
    <p:cSldViewPr snapToGrid="0">
      <p:cViewPr>
        <p:scale>
          <a:sx n="112" d="100"/>
          <a:sy n="112" d="100"/>
        </p:scale>
        <p:origin x="15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38E93-40BF-49C3-A735-B8DB2B6F05E0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AE86-1A3C-48D5-A8B3-24D2DED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0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6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5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54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2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1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8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2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23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57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2577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4644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19120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4716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4653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7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78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0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2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3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45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44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06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51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9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8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513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4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8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1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5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034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4190"/>
            <a:ext cx="11700933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3EA3C0-5569-C7D0-068E-50208A11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4" name="Google Shape;1590;p25">
            <a:extLst>
              <a:ext uri="{FF2B5EF4-FFF2-40B4-BE49-F238E27FC236}">
                <a16:creationId xmlns:a16="http://schemas.microsoft.com/office/drawing/2014/main" id="{274DA19D-FC2E-3372-9438-709C41C2F00B}"/>
              </a:ext>
            </a:extLst>
          </p:cNvPr>
          <p:cNvSpPr txBox="1"/>
          <p:nvPr/>
        </p:nvSpPr>
        <p:spPr>
          <a:xfrm>
            <a:off x="575936" y="1419864"/>
            <a:ext cx="1651129" cy="20467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t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467B1"/>
                </a:solidFill>
                <a:effectLst/>
                <a:uLnTx/>
                <a:uFillTx/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Project Name: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467B1"/>
                </a:solidFill>
                <a:effectLst/>
                <a:uLnTx/>
                <a:uFillTx/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Volume:</a:t>
            </a:r>
            <a:endParaRPr lang="en-US" sz="1200" kern="0" dirty="0">
              <a:solidFill>
                <a:srgbClr val="000000"/>
              </a:solidFill>
              <a:latin typeface="Gotham Medium" pitchFamily="2" charset="0"/>
              <a:ea typeface="Verdana" panose="020B0604030504040204" pitchFamily="34" charset="0"/>
              <a:cs typeface="Gotham Mediu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467B1"/>
                </a:solidFill>
                <a:effectLst/>
                <a:uLnTx/>
                <a:uFillTx/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Commodity:</a:t>
            </a:r>
            <a:endParaRPr lang="en-US" sz="1200" kern="0" dirty="0">
              <a:solidFill>
                <a:srgbClr val="000000"/>
              </a:solidFill>
              <a:latin typeface="Gotham Medium" pitchFamily="2" charset="0"/>
              <a:ea typeface="Verdana" panose="020B0604030504040204" pitchFamily="34" charset="0"/>
              <a:cs typeface="Gotham Mediu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467B1"/>
                </a:solidFill>
                <a:effectLst/>
                <a:uLnTx/>
                <a:uFillTx/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Origin:            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467B1"/>
                </a:solidFill>
                <a:effectLst/>
                <a:uLnTx/>
                <a:uFillTx/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Destination:</a:t>
            </a:r>
            <a:endParaRPr kumimoji="0" lang="en-US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Medium" pitchFamily="2" charset="0"/>
              <a:ea typeface="Verdana" panose="020B0604030504040204" pitchFamily="34" charset="0"/>
              <a:cs typeface="Gotham Medium" pitchFamily="2" charset="0"/>
              <a:sym typeface="Arial"/>
            </a:endParaRPr>
          </a:p>
        </p:txBody>
      </p:sp>
      <p:sp>
        <p:nvSpPr>
          <p:cNvPr id="16" name="Google Shape;1592;p25">
            <a:extLst>
              <a:ext uri="{FF2B5EF4-FFF2-40B4-BE49-F238E27FC236}">
                <a16:creationId xmlns:a16="http://schemas.microsoft.com/office/drawing/2014/main" id="{B917A74A-9C9A-9C4D-E3FC-78447B32040F}"/>
              </a:ext>
            </a:extLst>
          </p:cNvPr>
          <p:cNvSpPr txBox="1"/>
          <p:nvPr/>
        </p:nvSpPr>
        <p:spPr>
          <a:xfrm>
            <a:off x="572215" y="2460805"/>
            <a:ext cx="1275080" cy="2769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t" anchorCtr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kern="0" dirty="0">
                <a:solidFill>
                  <a:srgbClr val="1467B1"/>
                </a:solidFill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Scope</a:t>
            </a:r>
            <a:r>
              <a:rPr lang="en-US" sz="1200" kern="0" dirty="0">
                <a:solidFill>
                  <a:srgbClr val="1467B1"/>
                </a:solidFill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:</a:t>
            </a:r>
            <a:endParaRPr sz="1200" kern="0" dirty="0">
              <a:solidFill>
                <a:srgbClr val="1467B1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Arial"/>
            </a:endParaRPr>
          </a:p>
        </p:txBody>
      </p:sp>
      <p:sp>
        <p:nvSpPr>
          <p:cNvPr id="18" name="Google Shape;1594;p25">
            <a:extLst>
              <a:ext uri="{FF2B5EF4-FFF2-40B4-BE49-F238E27FC236}">
                <a16:creationId xmlns:a16="http://schemas.microsoft.com/office/drawing/2014/main" id="{24398722-5787-33EA-CE87-4DFC1E10B515}"/>
              </a:ext>
            </a:extLst>
          </p:cNvPr>
          <p:cNvSpPr txBox="1"/>
          <p:nvPr/>
        </p:nvSpPr>
        <p:spPr>
          <a:xfrm>
            <a:off x="575936" y="853474"/>
            <a:ext cx="10515600" cy="365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t" anchorCtr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866"/>
              </a:buClr>
              <a:buSzPts val="2000"/>
              <a:tabLst/>
              <a:defRPr/>
            </a:pP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46B867"/>
                </a:solidFill>
                <a:effectLst/>
                <a:uLnTx/>
                <a:uFillTx/>
                <a:latin typeface="Gotham Medium" pitchFamily="2" charset="0"/>
                <a:ea typeface="Montserrat Medium"/>
                <a:cs typeface="Gotham Medium" pitchFamily="2" charset="0"/>
                <a:sym typeface="Montserrat Medium"/>
              </a:rPr>
              <a:t>CASE STUDY - CATERPILLAR </a:t>
            </a:r>
            <a:endParaRPr kumimoji="0" sz="1400" u="none" strike="noStrike" kern="0" cap="none" spc="0" normalizeH="0" baseline="0" noProof="0" dirty="0">
              <a:ln>
                <a:noFill/>
              </a:ln>
              <a:solidFill>
                <a:srgbClr val="46B867"/>
              </a:solidFill>
              <a:effectLst/>
              <a:uLnTx/>
              <a:uFillTx/>
              <a:latin typeface="Gotham Medium" pitchFamily="2" charset="0"/>
              <a:cs typeface="Gotham Medium" pitchFamily="2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826D40-4F67-9824-69B2-2F12277A1E7D}"/>
              </a:ext>
            </a:extLst>
          </p:cNvPr>
          <p:cNvGrpSpPr/>
          <p:nvPr/>
        </p:nvGrpSpPr>
        <p:grpSpPr>
          <a:xfrm>
            <a:off x="6032161" y="853474"/>
            <a:ext cx="5443805" cy="4588095"/>
            <a:chOff x="5994687" y="1034078"/>
            <a:chExt cx="6208888" cy="5232915"/>
          </a:xfrm>
        </p:grpSpPr>
        <p:pic>
          <p:nvPicPr>
            <p:cNvPr id="20" name="Google Shape;1595;p25">
              <a:extLst>
                <a:ext uri="{FF2B5EF4-FFF2-40B4-BE49-F238E27FC236}">
                  <a16:creationId xmlns:a16="http://schemas.microsoft.com/office/drawing/2014/main" id="{C795DD26-7864-D7CB-1485-DEB2FE16DB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20154" y="1034078"/>
              <a:ext cx="2977375" cy="2439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596;p25">
              <a:extLst>
                <a:ext uri="{FF2B5EF4-FFF2-40B4-BE49-F238E27FC236}">
                  <a16:creationId xmlns:a16="http://schemas.microsoft.com/office/drawing/2014/main" id="{50C58792-07C0-0B16-6EBA-D2FDC16A9DE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20155" y="3569968"/>
              <a:ext cx="2983420" cy="2697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597;p25">
              <a:extLst>
                <a:ext uri="{FF2B5EF4-FFF2-40B4-BE49-F238E27FC236}">
                  <a16:creationId xmlns:a16="http://schemas.microsoft.com/office/drawing/2014/main" id="{047C42B7-811E-138E-2311-8A88CDCBCA3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94687" y="1034078"/>
              <a:ext cx="3096021" cy="2439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598;p25">
              <a:extLst>
                <a:ext uri="{FF2B5EF4-FFF2-40B4-BE49-F238E27FC236}">
                  <a16:creationId xmlns:a16="http://schemas.microsoft.com/office/drawing/2014/main" id="{C28F3981-015B-8C11-62F4-4540F75E30E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94687" y="3564334"/>
              <a:ext cx="3096021" cy="2697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1591;p25">
            <a:extLst>
              <a:ext uri="{FF2B5EF4-FFF2-40B4-BE49-F238E27FC236}">
                <a16:creationId xmlns:a16="http://schemas.microsoft.com/office/drawing/2014/main" id="{5D20CC4E-CED6-BD1B-6099-AB51CC2F647A}"/>
              </a:ext>
            </a:extLst>
          </p:cNvPr>
          <p:cNvSpPr txBox="1"/>
          <p:nvPr/>
        </p:nvSpPr>
        <p:spPr>
          <a:xfrm>
            <a:off x="716034" y="2476154"/>
            <a:ext cx="5171028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254125" marR="0" lvl="1" indent="-1746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Pct val="108000"/>
              <a:buFont typeface="Arial"/>
              <a:buChar char="•"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Booking vessel according to client’s requirement</a:t>
            </a:r>
            <a:endParaRPr sz="1200" kern="0" dirty="0">
              <a:solidFill>
                <a:srgbClr val="000000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Arial"/>
            </a:endParaRPr>
          </a:p>
          <a:p>
            <a:pPr marL="1254125" marR="0" lvl="1" indent="-174625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68B1"/>
              </a:buClr>
              <a:buSzPct val="108000"/>
              <a:buFont typeface="Arial"/>
              <a:buChar char="•"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Coordinating with agent and vessel for proper loading/lashing method as per client’s instruction</a:t>
            </a:r>
            <a:endParaRPr sz="1200" kern="0" dirty="0">
              <a:solidFill>
                <a:srgbClr val="000000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Arial"/>
            </a:endParaRPr>
          </a:p>
          <a:p>
            <a:pPr marL="1254125" marR="0" lvl="1" indent="-174625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68B1"/>
              </a:buClr>
              <a:buSzPct val="108000"/>
              <a:buFont typeface="Arial"/>
              <a:buChar char="•"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Port Storage and handling</a:t>
            </a:r>
            <a:endParaRPr sz="1200" kern="0" dirty="0">
              <a:solidFill>
                <a:srgbClr val="000000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Arial"/>
            </a:endParaRPr>
          </a:p>
          <a:p>
            <a:pPr marL="1254125" marR="0" lvl="1" indent="-174625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68B1"/>
              </a:buClr>
              <a:buSzPct val="108000"/>
              <a:buFont typeface="Arial"/>
              <a:buChar char="•"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Loading supervision at Origin and Discharging supervision at destination</a:t>
            </a:r>
            <a:endParaRPr sz="1200" kern="0" dirty="0">
              <a:solidFill>
                <a:srgbClr val="000000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7CEF4F-E761-99F1-DDB1-5470DA9EC7BA}"/>
              </a:ext>
            </a:extLst>
          </p:cNvPr>
          <p:cNvSpPr txBox="1"/>
          <p:nvPr/>
        </p:nvSpPr>
        <p:spPr>
          <a:xfrm>
            <a:off x="1763272" y="1419864"/>
            <a:ext cx="517102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Various</a:t>
            </a:r>
            <a:endParaRPr lang="en-US" sz="1200" kern="0" dirty="0">
              <a:solidFill>
                <a:srgbClr val="1467B1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Approx 5,000 CBM for 2 shipments under deck</a:t>
            </a:r>
            <a:endParaRPr lang="en-US" sz="1200" kern="0" dirty="0">
              <a:solidFill>
                <a:srgbClr val="000000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Bulldozers / Excavators</a:t>
            </a:r>
            <a:endParaRPr lang="en-US" sz="1200" kern="0" dirty="0">
              <a:solidFill>
                <a:srgbClr val="000000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Laem Chabang, Thailand</a:t>
            </a:r>
            <a:endParaRPr lang="en-US" sz="1200" kern="0" dirty="0">
              <a:solidFill>
                <a:srgbClr val="000000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Middle East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67B1"/>
              </a:buClr>
              <a:buSzPts val="1400"/>
              <a:buFont typeface="Arial"/>
              <a:buNone/>
              <a:tabLst/>
              <a:defRPr/>
            </a:pPr>
            <a:endParaRPr kumimoji="0" lang="en-US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ea typeface="Verdana" panose="020B0604030504040204" pitchFamily="34" charset="0"/>
              <a:cs typeface="Gotham" pitchFamily="2" charset="0"/>
              <a:sym typeface="Arial"/>
            </a:endParaRPr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39950591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73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(Lifeboats/Seatrium)</dc:title>
  <dc:creator>Anh Phuong Nguyen</dc:creator>
  <cp:lastModifiedBy>hv@mg.limited</cp:lastModifiedBy>
  <cp:revision>10</cp:revision>
  <dcterms:created xsi:type="dcterms:W3CDTF">2025-03-05T08:51:52Z</dcterms:created>
  <dcterms:modified xsi:type="dcterms:W3CDTF">2025-04-21T11:49:19Z</dcterms:modified>
</cp:coreProperties>
</file>