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5F8A1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5F8A1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19769" cy="12281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6120112"/>
            <a:ext cx="542544" cy="54158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740" y="745490"/>
            <a:ext cx="778662" cy="36576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3700" y="745490"/>
            <a:ext cx="3371596" cy="36576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1871" y="670559"/>
            <a:ext cx="2924555" cy="63246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1604" y="1952244"/>
            <a:ext cx="970788" cy="6827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5F8A1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613906" y="1879472"/>
            <a:ext cx="5394959" cy="3640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5F8A1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319769" cy="12281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0600" y="6120112"/>
            <a:ext cx="542544" cy="54158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5551" y="1582292"/>
            <a:ext cx="1840230" cy="269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5F8A1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026902" y="6397015"/>
            <a:ext cx="2190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8.png"/><Relationship Id="rId6" Type="http://schemas.openxmlformats.org/officeDocument/2006/relationships/hyperlink" Target="mailto:trung.le@fls-group.com" TargetMode="External"/><Relationship Id="rId7" Type="http://schemas.openxmlformats.org/officeDocument/2006/relationships/image" Target="../media/image69.png"/><Relationship Id="rId8" Type="http://schemas.openxmlformats.org/officeDocument/2006/relationships/hyperlink" Target="mailto:hung.nguyen@fls-group.com" TargetMode="External"/><Relationship Id="rId9" Type="http://schemas.openxmlformats.org/officeDocument/2006/relationships/image" Target="../media/image6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jpg"/><Relationship Id="rId8" Type="http://schemas.openxmlformats.org/officeDocument/2006/relationships/image" Target="../media/image76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jpg"/><Relationship Id="rId6" Type="http://schemas.openxmlformats.org/officeDocument/2006/relationships/image" Target="../media/image72.png"/><Relationship Id="rId7" Type="http://schemas.openxmlformats.org/officeDocument/2006/relationships/image" Target="../media/image80.jpg"/><Relationship Id="rId8" Type="http://schemas.openxmlformats.org/officeDocument/2006/relationships/image" Target="../media/image81.jpg"/><Relationship Id="rId9" Type="http://schemas.openxmlformats.org/officeDocument/2006/relationships/image" Target="../media/image82.jpg"/><Relationship Id="rId10" Type="http://schemas.openxmlformats.org/officeDocument/2006/relationships/image" Target="../media/image83.jpg"/><Relationship Id="rId11" Type="http://schemas.openxmlformats.org/officeDocument/2006/relationships/image" Target="../media/image84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jpg"/><Relationship Id="rId8" Type="http://schemas.openxmlformats.org/officeDocument/2006/relationships/image" Target="../media/image72.png"/><Relationship Id="rId9" Type="http://schemas.openxmlformats.org/officeDocument/2006/relationships/image" Target="../media/image89.jpg"/><Relationship Id="rId10" Type="http://schemas.openxmlformats.org/officeDocument/2006/relationships/image" Target="../media/image90.jpg"/><Relationship Id="rId11" Type="http://schemas.openxmlformats.org/officeDocument/2006/relationships/image" Target="../media/image91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92.png"/><Relationship Id="rId5" Type="http://schemas.openxmlformats.org/officeDocument/2006/relationships/image" Target="../media/image86.png"/><Relationship Id="rId6" Type="http://schemas.openxmlformats.org/officeDocument/2006/relationships/image" Target="../media/image93.png"/><Relationship Id="rId7" Type="http://schemas.openxmlformats.org/officeDocument/2006/relationships/image" Target="../media/image72.png"/><Relationship Id="rId8" Type="http://schemas.openxmlformats.org/officeDocument/2006/relationships/image" Target="../media/image94.jpg"/><Relationship Id="rId9" Type="http://schemas.openxmlformats.org/officeDocument/2006/relationships/image" Target="../media/image9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92.png"/><Relationship Id="rId5" Type="http://schemas.openxmlformats.org/officeDocument/2006/relationships/image" Target="../media/image86.png"/><Relationship Id="rId6" Type="http://schemas.openxmlformats.org/officeDocument/2006/relationships/image" Target="../media/image96.png"/><Relationship Id="rId7" Type="http://schemas.openxmlformats.org/officeDocument/2006/relationships/image" Target="../media/image97.jpg"/><Relationship Id="rId8" Type="http://schemas.openxmlformats.org/officeDocument/2006/relationships/image" Target="../media/image98.jpg"/><Relationship Id="rId9" Type="http://schemas.openxmlformats.org/officeDocument/2006/relationships/image" Target="../media/image99.jpg"/><Relationship Id="rId10" Type="http://schemas.openxmlformats.org/officeDocument/2006/relationships/image" Target="../media/image72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00.png"/><Relationship Id="rId5" Type="http://schemas.openxmlformats.org/officeDocument/2006/relationships/image" Target="../media/image72.png"/><Relationship Id="rId6" Type="http://schemas.openxmlformats.org/officeDocument/2006/relationships/image" Target="../media/image101.jpg"/><Relationship Id="rId7" Type="http://schemas.openxmlformats.org/officeDocument/2006/relationships/image" Target="../media/image10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103.png"/><Relationship Id="rId4" Type="http://schemas.openxmlformats.org/officeDocument/2006/relationships/image" Target="../media/image70.png"/><Relationship Id="rId5" Type="http://schemas.openxmlformats.org/officeDocument/2006/relationships/image" Target="../media/image77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72.png"/><Relationship Id="rId9" Type="http://schemas.openxmlformats.org/officeDocument/2006/relationships/image" Target="../media/image106.jpg"/><Relationship Id="rId10" Type="http://schemas.openxmlformats.org/officeDocument/2006/relationships/image" Target="../media/image107.jpg"/><Relationship Id="rId11" Type="http://schemas.openxmlformats.org/officeDocument/2006/relationships/image" Target="../media/image108.jpg"/><Relationship Id="rId12" Type="http://schemas.openxmlformats.org/officeDocument/2006/relationships/image" Target="../media/image109.jpg"/><Relationship Id="rId13" Type="http://schemas.openxmlformats.org/officeDocument/2006/relationships/image" Target="../media/image110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103.png"/><Relationship Id="rId4" Type="http://schemas.openxmlformats.org/officeDocument/2006/relationships/image" Target="../media/image70.png"/><Relationship Id="rId5" Type="http://schemas.openxmlformats.org/officeDocument/2006/relationships/image" Target="../media/image77.png"/><Relationship Id="rId6" Type="http://schemas.openxmlformats.org/officeDocument/2006/relationships/image" Target="../media/image111.png"/><Relationship Id="rId7" Type="http://schemas.openxmlformats.org/officeDocument/2006/relationships/image" Target="../media/image72.png"/><Relationship Id="rId8" Type="http://schemas.openxmlformats.org/officeDocument/2006/relationships/image" Target="../media/image112.jpg"/><Relationship Id="rId9" Type="http://schemas.openxmlformats.org/officeDocument/2006/relationships/image" Target="../media/image113.jpg"/><Relationship Id="rId10" Type="http://schemas.openxmlformats.org/officeDocument/2006/relationships/image" Target="../media/image114.jpg"/><Relationship Id="rId11" Type="http://schemas.openxmlformats.org/officeDocument/2006/relationships/image" Target="../media/image115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103.png"/><Relationship Id="rId4" Type="http://schemas.openxmlformats.org/officeDocument/2006/relationships/image" Target="../media/image70.png"/><Relationship Id="rId5" Type="http://schemas.openxmlformats.org/officeDocument/2006/relationships/image" Target="../media/image77.png"/><Relationship Id="rId6" Type="http://schemas.openxmlformats.org/officeDocument/2006/relationships/image" Target="../media/image116.png"/><Relationship Id="rId7" Type="http://schemas.openxmlformats.org/officeDocument/2006/relationships/image" Target="../media/image72.png"/><Relationship Id="rId8" Type="http://schemas.openxmlformats.org/officeDocument/2006/relationships/image" Target="../media/image117.jpg"/><Relationship Id="rId9" Type="http://schemas.openxmlformats.org/officeDocument/2006/relationships/image" Target="../media/image118.jpg"/><Relationship Id="rId10" Type="http://schemas.openxmlformats.org/officeDocument/2006/relationships/image" Target="../media/image1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20.png"/><Relationship Id="rId5" Type="http://schemas.openxmlformats.org/officeDocument/2006/relationships/image" Target="../media/image121.jpg"/><Relationship Id="rId6" Type="http://schemas.openxmlformats.org/officeDocument/2006/relationships/image" Target="../media/image122.jpg"/><Relationship Id="rId7" Type="http://schemas.openxmlformats.org/officeDocument/2006/relationships/image" Target="../media/image123.jpg"/><Relationship Id="rId8" Type="http://schemas.openxmlformats.org/officeDocument/2006/relationships/image" Target="../media/image124.jpg"/><Relationship Id="rId9" Type="http://schemas.openxmlformats.org/officeDocument/2006/relationships/image" Target="../media/image125.jpg"/><Relationship Id="rId10" Type="http://schemas.openxmlformats.org/officeDocument/2006/relationships/image" Target="../media/image126.jpg"/><Relationship Id="rId11" Type="http://schemas.openxmlformats.org/officeDocument/2006/relationships/image" Target="../media/image127.jpg"/><Relationship Id="rId12" Type="http://schemas.openxmlformats.org/officeDocument/2006/relationships/image" Target="../media/image128.jpg"/><Relationship Id="rId13" Type="http://schemas.openxmlformats.org/officeDocument/2006/relationships/image" Target="../media/image72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jpg"/><Relationship Id="rId8" Type="http://schemas.openxmlformats.org/officeDocument/2006/relationships/image" Target="../media/image133.jpg"/><Relationship Id="rId9" Type="http://schemas.openxmlformats.org/officeDocument/2006/relationships/image" Target="../media/image134.jpg"/><Relationship Id="rId10" Type="http://schemas.openxmlformats.org/officeDocument/2006/relationships/image" Target="../media/image72.png"/><Relationship Id="rId11" Type="http://schemas.openxmlformats.org/officeDocument/2006/relationships/image" Target="../media/image135.jpg"/><Relationship Id="rId12" Type="http://schemas.openxmlformats.org/officeDocument/2006/relationships/image" Target="../media/image136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137.png"/><Relationship Id="rId4" Type="http://schemas.openxmlformats.org/officeDocument/2006/relationships/image" Target="../media/image70.png"/><Relationship Id="rId5" Type="http://schemas.openxmlformats.org/officeDocument/2006/relationships/image" Target="../media/image77.png"/><Relationship Id="rId6" Type="http://schemas.openxmlformats.org/officeDocument/2006/relationships/image" Target="../media/image138.png"/><Relationship Id="rId7" Type="http://schemas.openxmlformats.org/officeDocument/2006/relationships/image" Target="../media/image72.png"/><Relationship Id="rId8" Type="http://schemas.openxmlformats.org/officeDocument/2006/relationships/image" Target="../media/image139.jpg"/><Relationship Id="rId9" Type="http://schemas.openxmlformats.org/officeDocument/2006/relationships/image" Target="../media/image140.png"/><Relationship Id="rId10" Type="http://schemas.openxmlformats.org/officeDocument/2006/relationships/image" Target="../media/image141.jpg"/><Relationship Id="rId11" Type="http://schemas.openxmlformats.org/officeDocument/2006/relationships/image" Target="../media/image14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5" Type="http://schemas.openxmlformats.org/officeDocument/2006/relationships/image" Target="../media/image144.png"/><Relationship Id="rId6" Type="http://schemas.openxmlformats.org/officeDocument/2006/relationships/image" Target="../media/image72.png"/><Relationship Id="rId7" Type="http://schemas.openxmlformats.org/officeDocument/2006/relationships/image" Target="../media/image145.jpg"/><Relationship Id="rId8" Type="http://schemas.openxmlformats.org/officeDocument/2006/relationships/image" Target="../media/image146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47.png"/><Relationship Id="rId5" Type="http://schemas.openxmlformats.org/officeDocument/2006/relationships/image" Target="../media/image72.png"/><Relationship Id="rId6" Type="http://schemas.openxmlformats.org/officeDocument/2006/relationships/image" Target="../media/image148.jpg"/><Relationship Id="rId7" Type="http://schemas.openxmlformats.org/officeDocument/2006/relationships/image" Target="../media/image149.jpg"/><Relationship Id="rId8" Type="http://schemas.openxmlformats.org/officeDocument/2006/relationships/image" Target="../media/image150.jpg"/><Relationship Id="rId9" Type="http://schemas.openxmlformats.org/officeDocument/2006/relationships/image" Target="../media/image151.jpg"/><Relationship Id="rId10" Type="http://schemas.openxmlformats.org/officeDocument/2006/relationships/image" Target="../media/image152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53.png"/><Relationship Id="rId5" Type="http://schemas.openxmlformats.org/officeDocument/2006/relationships/image" Target="../media/image130.png"/><Relationship Id="rId6" Type="http://schemas.openxmlformats.org/officeDocument/2006/relationships/image" Target="../media/image154.png"/><Relationship Id="rId7" Type="http://schemas.openxmlformats.org/officeDocument/2006/relationships/image" Target="../media/image155.jpg"/><Relationship Id="rId8" Type="http://schemas.openxmlformats.org/officeDocument/2006/relationships/image" Target="../media/image156.jpg"/><Relationship Id="rId9" Type="http://schemas.openxmlformats.org/officeDocument/2006/relationships/image" Target="../media/image157.jpg"/><Relationship Id="rId10" Type="http://schemas.openxmlformats.org/officeDocument/2006/relationships/image" Target="../media/image158.jpg"/><Relationship Id="rId11" Type="http://schemas.openxmlformats.org/officeDocument/2006/relationships/image" Target="../media/image159.jpg"/><Relationship Id="rId12" Type="http://schemas.openxmlformats.org/officeDocument/2006/relationships/image" Target="../media/image72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60.png"/><Relationship Id="rId5" Type="http://schemas.openxmlformats.org/officeDocument/2006/relationships/image" Target="../media/image130.png"/><Relationship Id="rId6" Type="http://schemas.openxmlformats.org/officeDocument/2006/relationships/image" Target="../media/image161.png"/><Relationship Id="rId7" Type="http://schemas.openxmlformats.org/officeDocument/2006/relationships/image" Target="../media/image72.png"/><Relationship Id="rId8" Type="http://schemas.openxmlformats.org/officeDocument/2006/relationships/image" Target="../media/image162.jpg"/><Relationship Id="rId9" Type="http://schemas.openxmlformats.org/officeDocument/2006/relationships/image" Target="../media/image163.jpg"/><Relationship Id="rId10" Type="http://schemas.openxmlformats.org/officeDocument/2006/relationships/image" Target="../media/image164.png"/><Relationship Id="rId11" Type="http://schemas.openxmlformats.org/officeDocument/2006/relationships/image" Target="../media/image165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jpg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5" Type="http://schemas.openxmlformats.org/officeDocument/2006/relationships/image" Target="../media/image167.png"/><Relationship Id="rId6" Type="http://schemas.openxmlformats.org/officeDocument/2006/relationships/image" Target="../media/image168.jpg"/><Relationship Id="rId7" Type="http://schemas.openxmlformats.org/officeDocument/2006/relationships/image" Target="../media/image72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jpg"/><Relationship Id="rId7" Type="http://schemas.openxmlformats.org/officeDocument/2006/relationships/image" Target="../media/image172.jpg"/><Relationship Id="rId8" Type="http://schemas.openxmlformats.org/officeDocument/2006/relationships/image" Target="../media/image173.jpg"/><Relationship Id="rId9" Type="http://schemas.openxmlformats.org/officeDocument/2006/relationships/image" Target="../media/image174.jpg"/><Relationship Id="rId10" Type="http://schemas.openxmlformats.org/officeDocument/2006/relationships/image" Target="../media/image72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75.png"/><Relationship Id="rId5" Type="http://schemas.openxmlformats.org/officeDocument/2006/relationships/image" Target="../media/image176.jpg"/><Relationship Id="rId6" Type="http://schemas.openxmlformats.org/officeDocument/2006/relationships/image" Target="../media/image177.jpg"/><Relationship Id="rId7" Type="http://schemas.openxmlformats.org/officeDocument/2006/relationships/image" Target="../media/image178.jpg"/><Relationship Id="rId8" Type="http://schemas.openxmlformats.org/officeDocument/2006/relationships/image" Target="../media/image179.jpg"/><Relationship Id="rId9" Type="http://schemas.openxmlformats.org/officeDocument/2006/relationships/image" Target="../media/image7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jpg"/><Relationship Id="rId10" Type="http://schemas.openxmlformats.org/officeDocument/2006/relationships/image" Target="../media/image22.png"/><Relationship Id="rId11" Type="http://schemas.openxmlformats.org/officeDocument/2006/relationships/image" Target="../media/image15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75.png"/><Relationship Id="rId5" Type="http://schemas.openxmlformats.org/officeDocument/2006/relationships/image" Target="../media/image72.png"/><Relationship Id="rId6" Type="http://schemas.openxmlformats.org/officeDocument/2006/relationships/image" Target="../media/image180.jpg"/><Relationship Id="rId7" Type="http://schemas.openxmlformats.org/officeDocument/2006/relationships/image" Target="../media/image181.jpg"/><Relationship Id="rId8" Type="http://schemas.openxmlformats.org/officeDocument/2006/relationships/image" Target="../media/image182.jpg"/><Relationship Id="rId9" Type="http://schemas.openxmlformats.org/officeDocument/2006/relationships/image" Target="../media/image183.jpg"/><Relationship Id="rId10" Type="http://schemas.openxmlformats.org/officeDocument/2006/relationships/image" Target="../media/image184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7.png"/><Relationship Id="rId4" Type="http://schemas.openxmlformats.org/officeDocument/2006/relationships/image" Target="../media/image185.png"/><Relationship Id="rId5" Type="http://schemas.openxmlformats.org/officeDocument/2006/relationships/image" Target="../media/image186.jpg"/><Relationship Id="rId6" Type="http://schemas.openxmlformats.org/officeDocument/2006/relationships/image" Target="../media/image187.jpg"/><Relationship Id="rId7" Type="http://schemas.openxmlformats.org/officeDocument/2006/relationships/image" Target="../media/image188.jpg"/><Relationship Id="rId8" Type="http://schemas.openxmlformats.org/officeDocument/2006/relationships/image" Target="../media/image72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189.png"/><Relationship Id="rId4" Type="http://schemas.openxmlformats.org/officeDocument/2006/relationships/image" Target="../media/image190.jpg"/><Relationship Id="rId5" Type="http://schemas.openxmlformats.org/officeDocument/2006/relationships/image" Target="../media/image191.jpg"/><Relationship Id="rId6" Type="http://schemas.openxmlformats.org/officeDocument/2006/relationships/image" Target="../media/image192.jpg"/><Relationship Id="rId7" Type="http://schemas.openxmlformats.org/officeDocument/2006/relationships/image" Target="../media/image193.jpg"/><Relationship Id="rId8" Type="http://schemas.openxmlformats.org/officeDocument/2006/relationships/image" Target="../media/image194.jpg"/><Relationship Id="rId9" Type="http://schemas.openxmlformats.org/officeDocument/2006/relationships/image" Target="../media/image72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86.png"/><Relationship Id="rId4" Type="http://schemas.openxmlformats.org/officeDocument/2006/relationships/image" Target="../media/image195.png"/><Relationship Id="rId5" Type="http://schemas.openxmlformats.org/officeDocument/2006/relationships/image" Target="../media/image196.jpg"/><Relationship Id="rId6" Type="http://schemas.openxmlformats.org/officeDocument/2006/relationships/image" Target="../media/image197.jpg"/><Relationship Id="rId7" Type="http://schemas.openxmlformats.org/officeDocument/2006/relationships/image" Target="../media/image198.jpg"/><Relationship Id="rId8" Type="http://schemas.openxmlformats.org/officeDocument/2006/relationships/image" Target="../media/image199.jpg"/><Relationship Id="rId9" Type="http://schemas.openxmlformats.org/officeDocument/2006/relationships/image" Target="../media/image200.jpg"/><Relationship Id="rId10" Type="http://schemas.openxmlformats.org/officeDocument/2006/relationships/image" Target="../media/image72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86.png"/><Relationship Id="rId4" Type="http://schemas.openxmlformats.org/officeDocument/2006/relationships/image" Target="../media/image201.png"/><Relationship Id="rId5" Type="http://schemas.openxmlformats.org/officeDocument/2006/relationships/image" Target="../media/image72.png"/><Relationship Id="rId6" Type="http://schemas.openxmlformats.org/officeDocument/2006/relationships/image" Target="../media/image202.jpg"/><Relationship Id="rId7" Type="http://schemas.openxmlformats.org/officeDocument/2006/relationships/image" Target="../media/image203.jpg"/><Relationship Id="rId8" Type="http://schemas.openxmlformats.org/officeDocument/2006/relationships/image" Target="../media/image204.jpg"/><Relationship Id="rId9" Type="http://schemas.openxmlformats.org/officeDocument/2006/relationships/image" Target="../media/image205.jpg"/><Relationship Id="rId10" Type="http://schemas.openxmlformats.org/officeDocument/2006/relationships/image" Target="../media/image206.jpg"/><Relationship Id="rId11" Type="http://schemas.openxmlformats.org/officeDocument/2006/relationships/image" Target="../media/image207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86.png"/><Relationship Id="rId4" Type="http://schemas.openxmlformats.org/officeDocument/2006/relationships/image" Target="../media/image208.png"/><Relationship Id="rId5" Type="http://schemas.openxmlformats.org/officeDocument/2006/relationships/image" Target="../media/image72.png"/><Relationship Id="rId6" Type="http://schemas.openxmlformats.org/officeDocument/2006/relationships/image" Target="../media/image209.jpg"/><Relationship Id="rId7" Type="http://schemas.openxmlformats.org/officeDocument/2006/relationships/image" Target="../media/image210.jpg"/><Relationship Id="rId8" Type="http://schemas.openxmlformats.org/officeDocument/2006/relationships/image" Target="../media/image211.jpg"/><Relationship Id="rId9" Type="http://schemas.openxmlformats.org/officeDocument/2006/relationships/image" Target="../media/image212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213.png"/><Relationship Id="rId4" Type="http://schemas.openxmlformats.org/officeDocument/2006/relationships/image" Target="../media/image72.png"/><Relationship Id="rId5" Type="http://schemas.openxmlformats.org/officeDocument/2006/relationships/image" Target="../media/image214.jpg"/><Relationship Id="rId6" Type="http://schemas.openxmlformats.org/officeDocument/2006/relationships/image" Target="../media/image215.jpg"/><Relationship Id="rId7" Type="http://schemas.openxmlformats.org/officeDocument/2006/relationships/image" Target="../media/image216.jpg"/><Relationship Id="rId8" Type="http://schemas.openxmlformats.org/officeDocument/2006/relationships/image" Target="../media/image21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jpg"/><Relationship Id="rId3" Type="http://schemas.openxmlformats.org/officeDocument/2006/relationships/image" Target="../media/image70.png"/><Relationship Id="rId4" Type="http://schemas.openxmlformats.org/officeDocument/2006/relationships/image" Target="../media/image77.png"/><Relationship Id="rId5" Type="http://schemas.openxmlformats.org/officeDocument/2006/relationships/image" Target="../media/image219.png"/><Relationship Id="rId6" Type="http://schemas.openxmlformats.org/officeDocument/2006/relationships/image" Target="../media/image220.png"/><Relationship Id="rId7" Type="http://schemas.openxmlformats.org/officeDocument/2006/relationships/image" Target="../media/image72.png"/><Relationship Id="rId8" Type="http://schemas.openxmlformats.org/officeDocument/2006/relationships/image" Target="../media/image221.jpg"/><Relationship Id="rId9" Type="http://schemas.openxmlformats.org/officeDocument/2006/relationships/image" Target="../media/image222.jpg"/><Relationship Id="rId10" Type="http://schemas.openxmlformats.org/officeDocument/2006/relationships/image" Target="../media/image223.jpg"/><Relationship Id="rId11" Type="http://schemas.openxmlformats.org/officeDocument/2006/relationships/image" Target="../media/image224.jpg"/><Relationship Id="rId12" Type="http://schemas.openxmlformats.org/officeDocument/2006/relationships/image" Target="../media/image225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6.png"/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9" Type="http://schemas.openxmlformats.org/officeDocument/2006/relationships/image" Target="../media/image233.png"/><Relationship Id="rId10" Type="http://schemas.openxmlformats.org/officeDocument/2006/relationships/image" Target="../media/image23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png"/><Relationship Id="rId10" Type="http://schemas.openxmlformats.org/officeDocument/2006/relationships/image" Target="../media/image38.jpg"/><Relationship Id="rId11" Type="http://schemas.openxmlformats.org/officeDocument/2006/relationships/image" Target="../media/image39.jpg"/><Relationship Id="rId12" Type="http://schemas.openxmlformats.org/officeDocument/2006/relationships/image" Target="../media/image40.jp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jpg"/><Relationship Id="rId16" Type="http://schemas.openxmlformats.org/officeDocument/2006/relationships/image" Target="../media/image44.jpg"/><Relationship Id="rId17" Type="http://schemas.openxmlformats.org/officeDocument/2006/relationships/image" Target="../media/image45.jpg"/><Relationship Id="rId18" Type="http://schemas.openxmlformats.org/officeDocument/2006/relationships/image" Target="../media/image46.jpg"/><Relationship Id="rId19" Type="http://schemas.openxmlformats.org/officeDocument/2006/relationships/image" Target="../media/image47.jpg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25" Type="http://schemas.openxmlformats.org/officeDocument/2006/relationships/image" Target="../media/image53.png"/><Relationship Id="rId26" Type="http://schemas.openxmlformats.org/officeDocument/2006/relationships/image" Target="../media/image54.jpg"/><Relationship Id="rId27" Type="http://schemas.openxmlformats.org/officeDocument/2006/relationships/image" Target="../media/image55.png"/><Relationship Id="rId28" Type="http://schemas.openxmlformats.org/officeDocument/2006/relationships/image" Target="../media/image5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1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hyperlink" Target="mailto:torbjoern.larisch@fls-group.com" TargetMode="External"/><Relationship Id="rId7" Type="http://schemas.openxmlformats.org/officeDocument/2006/relationships/image" Target="../media/image63.png"/><Relationship Id="rId8" Type="http://schemas.openxmlformats.org/officeDocument/2006/relationships/hyperlink" Target="mailto:christopher.schnieders@fls-group.com" TargetMode="External"/><Relationship Id="rId9" Type="http://schemas.openxmlformats.org/officeDocument/2006/relationships/image" Target="../media/image64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5.png"/><Relationship Id="rId6" Type="http://schemas.openxmlformats.org/officeDocument/2006/relationships/hyperlink" Target="mailto:sven.hoehle@fls-group.com" TargetMode="External"/><Relationship Id="rId7" Type="http://schemas.openxmlformats.org/officeDocument/2006/relationships/image" Target="../media/image66.png"/><Relationship Id="rId8" Type="http://schemas.openxmlformats.org/officeDocument/2006/relationships/hyperlink" Target="mailto:johannes.linnen@fls-group.com" TargetMode="External"/><Relationship Id="rId9" Type="http://schemas.openxmlformats.org/officeDocument/2006/relationships/image" Target="../media/image67.png"/><Relationship Id="rId10" Type="http://schemas.openxmlformats.org/officeDocument/2006/relationships/image" Target="../media/image6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32866" y="3513582"/>
              <a:ext cx="5264150" cy="0"/>
            </a:xfrm>
            <a:custGeom>
              <a:avLst/>
              <a:gdLst/>
              <a:ahLst/>
              <a:cxnLst/>
              <a:rect l="l" t="t" r="r" b="b"/>
              <a:pathLst>
                <a:path w="5264150" h="0">
                  <a:moveTo>
                    <a:pt x="0" y="0"/>
                  </a:moveTo>
                  <a:lnTo>
                    <a:pt x="5264023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103" y="5533644"/>
              <a:ext cx="1898904" cy="84124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544" y="2091893"/>
              <a:ext cx="5301869" cy="70439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544" y="2641092"/>
              <a:ext cx="5581014" cy="70408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544" y="3740480"/>
              <a:ext cx="826769" cy="30510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821436" y="4512564"/>
            <a:ext cx="1513840" cy="299085"/>
          </a:xfrm>
          <a:prstGeom prst="rect">
            <a:avLst/>
          </a:prstGeom>
          <a:solidFill>
            <a:srgbClr val="41B866"/>
          </a:solidFill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ts val="1835"/>
              </a:lnSpc>
            </a:pP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baseline="25252" sz="165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baseline="25252" sz="1650" spc="2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April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026902" y="6397015"/>
            <a:ext cx="1809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1200" spc="-25">
                <a:solidFill>
                  <a:srgbClr val="03152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2331" cy="11338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" y="1274063"/>
              <a:ext cx="6347460" cy="44028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8059" y="1469136"/>
              <a:ext cx="2554224" cy="372465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566161" y="4794885"/>
            <a:ext cx="1179830" cy="3098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1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+84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68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801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0168</a:t>
            </a:r>
            <a:endParaRPr sz="9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trung.le@fls-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group.com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80771" y="2575382"/>
            <a:ext cx="3265804" cy="18624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143760">
              <a:lnSpc>
                <a:spcPct val="100000"/>
              </a:lnSpc>
              <a:spcBef>
                <a:spcPts val="114"/>
              </a:spcBef>
            </a:pP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Le</a:t>
            </a:r>
            <a:r>
              <a:rPr dirty="0" sz="1450" spc="20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Quoc</a:t>
            </a:r>
            <a:r>
              <a:rPr dirty="0" sz="1450" spc="15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spc="-10" b="1">
                <a:solidFill>
                  <a:srgbClr val="41B866"/>
                </a:solidFill>
                <a:latin typeface="Calibri"/>
                <a:cs typeface="Calibri"/>
              </a:rPr>
              <a:t>Trung</a:t>
            </a:r>
            <a:endParaRPr sz="1450">
              <a:latin typeface="Calibri"/>
              <a:cs typeface="Calibri"/>
            </a:endParaRPr>
          </a:p>
          <a:p>
            <a:pPr marL="1122680">
              <a:lnSpc>
                <a:spcPct val="100000"/>
              </a:lnSpc>
              <a:spcBef>
                <a:spcPts val="25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Port</a:t>
            </a:r>
            <a:r>
              <a:rPr dirty="0" sz="14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Captain</a:t>
            </a:r>
            <a:r>
              <a:rPr dirty="0" sz="14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/ HSE</a:t>
            </a:r>
            <a:r>
              <a:rPr dirty="0" sz="14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Mgr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(VN)</a:t>
            </a:r>
            <a:endParaRPr sz="1450">
              <a:latin typeface="Calibri"/>
              <a:cs typeface="Calibri"/>
            </a:endParaRPr>
          </a:p>
          <a:p>
            <a:pPr algn="just" marL="12700" marR="5080">
              <a:lnSpc>
                <a:spcPct val="103600"/>
              </a:lnSpc>
              <a:spcBef>
                <a:spcPts val="860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Trung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shipping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industry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since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2006.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Starting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deck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cadet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worked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ladder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become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captain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2013.</a:t>
            </a:r>
            <a:r>
              <a:rPr dirty="0" sz="9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9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seaman</a:t>
            </a:r>
            <a:r>
              <a:rPr dirty="0" sz="9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traveling</a:t>
            </a:r>
            <a:r>
              <a:rPr dirty="0" sz="9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world</a:t>
            </a:r>
            <a:r>
              <a:rPr dirty="0" sz="9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9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sorts</a:t>
            </a:r>
            <a:r>
              <a:rPr dirty="0" sz="9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vessels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such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900" spc="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chemical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tankers</a:t>
            </a:r>
            <a:r>
              <a:rPr dirty="0" sz="900" spc="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cargo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ships</a:t>
            </a:r>
            <a:r>
              <a:rPr dirty="0" sz="900" spc="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gained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priceless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knowledge.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ground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supervising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port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operations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Trung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take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outmost</a:t>
            </a:r>
            <a:r>
              <a:rPr dirty="0" sz="9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valuable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cargo.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Self-explanatory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motto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always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“safety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first”.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Trung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Certified</a:t>
            </a:r>
            <a:r>
              <a:rPr dirty="0" sz="900" spc="3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Warranty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Surveyor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perfect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referenceas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HSE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Manager.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2284" y="1251203"/>
            <a:ext cx="6019800" cy="440283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529196" y="2551302"/>
            <a:ext cx="3154680" cy="17754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600835">
              <a:lnSpc>
                <a:spcPct val="100000"/>
              </a:lnSpc>
              <a:spcBef>
                <a:spcPts val="110"/>
              </a:spcBef>
            </a:pP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Nguyen</a:t>
            </a:r>
            <a:r>
              <a:rPr dirty="0" sz="1450" spc="60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Manh</a:t>
            </a:r>
            <a:r>
              <a:rPr dirty="0" sz="1450" spc="45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spc="-20" b="1">
                <a:solidFill>
                  <a:srgbClr val="41B866"/>
                </a:solidFill>
                <a:latin typeface="Calibri"/>
                <a:cs typeface="Calibri"/>
              </a:rPr>
              <a:t>Hung</a:t>
            </a:r>
            <a:endParaRPr sz="1450">
              <a:latin typeface="Calibri"/>
              <a:cs typeface="Calibri"/>
            </a:endParaRPr>
          </a:p>
          <a:p>
            <a:pPr marL="1510665">
              <a:lnSpc>
                <a:spcPct val="100000"/>
              </a:lnSpc>
              <a:spcBef>
                <a:spcPts val="25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4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Engineer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(VN)</a:t>
            </a:r>
            <a:endParaRPr sz="1450">
              <a:latin typeface="Calibri"/>
              <a:cs typeface="Calibri"/>
            </a:endParaRPr>
          </a:p>
          <a:p>
            <a:pPr algn="just" marL="12700" marR="5080">
              <a:lnSpc>
                <a:spcPct val="103600"/>
              </a:lnSpc>
              <a:spcBef>
                <a:spcPts val="180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Hung</a:t>
            </a:r>
            <a:r>
              <a:rPr dirty="0" sz="9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9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vast</a:t>
            </a:r>
            <a:r>
              <a:rPr dirty="0" sz="900" spc="2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9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2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Shipbuilding</a:t>
            </a:r>
            <a:r>
              <a:rPr dirty="0" sz="900" spc="2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2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Oil&amp;Gas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Industry.</a:t>
            </a:r>
            <a:r>
              <a:rPr dirty="0" sz="9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dirty="0" sz="900" spc="3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900" spc="3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900" spc="3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9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Senior</a:t>
            </a:r>
            <a:r>
              <a:rPr dirty="0" sz="900" spc="3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Commercial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Executive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international</a:t>
            </a:r>
            <a:r>
              <a:rPr dirty="0" sz="9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shipyard.</a:t>
            </a:r>
            <a:r>
              <a:rPr dirty="0" sz="9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Prior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worked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Deputy</a:t>
            </a:r>
            <a:r>
              <a:rPr dirty="0" sz="9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Technical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r>
              <a:rPr dirty="0" sz="9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Engineering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27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Vietnam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Company.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part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QC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Production</a:t>
            </a:r>
            <a:r>
              <a:rPr dirty="0" sz="9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department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carried</a:t>
            </a:r>
            <a:r>
              <a:rPr dirty="0" sz="9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dirty="0" sz="900" spc="2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9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required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documents,</a:t>
            </a:r>
            <a:r>
              <a:rPr dirty="0" sz="9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prepared</a:t>
            </a:r>
            <a:r>
              <a:rPr dirty="0" sz="9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tenders</a:t>
            </a:r>
            <a:r>
              <a:rPr dirty="0" sz="900" spc="3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commercial</a:t>
            </a:r>
            <a:r>
              <a:rPr dirty="0" sz="90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proposals</a:t>
            </a:r>
            <a:r>
              <a:rPr dirty="0" sz="90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dirty="0" sz="900" spc="4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overviewed</a:t>
            </a:r>
            <a:r>
              <a:rPr dirty="0" sz="900" spc="4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execution</a:t>
            </a:r>
            <a:r>
              <a:rPr dirty="0" sz="900" spc="4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42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jobs.</a:t>
            </a:r>
            <a:r>
              <a:rPr dirty="0" sz="9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Hung</a:t>
            </a:r>
            <a:r>
              <a:rPr dirty="0" sz="9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speaks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Vietnamese</a:t>
            </a:r>
            <a:r>
              <a:rPr dirty="0" sz="9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English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fluently.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39783" y="1688592"/>
            <a:ext cx="3252216" cy="3535679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8254110" y="4734560"/>
            <a:ext cx="1428115" cy="3098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1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+84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918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260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540</a:t>
            </a:r>
            <a:endParaRPr sz="9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hung.nguyen@fls-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group.com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96870" y="637920"/>
            <a:ext cx="7606030" cy="469391"/>
          </a:xfrm>
          <a:prstGeom prst="rect">
            <a:avLst/>
          </a:prstGeom>
        </p:spPr>
      </p:pic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9335770" cy="817244"/>
            <a:chOff x="516636" y="266649"/>
            <a:chExt cx="9335770" cy="81724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48538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48538"/>
              <a:ext cx="7254748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56945" y="1148334"/>
            <a:ext cx="12103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Year: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89703" y="1748027"/>
            <a:ext cx="2324100" cy="37246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96100" y="1367027"/>
            <a:ext cx="2709672" cy="20345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96100" y="3610355"/>
            <a:ext cx="2709672" cy="203301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88068" y="1973579"/>
            <a:ext cx="2429255" cy="3240024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2223007" y="1133094"/>
            <a:ext cx="21932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7724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Kuwait,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Middle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East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13M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4.8M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5.22M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12MT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656945" y="2052954"/>
            <a:ext cx="3453129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breakbulk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Kuwait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LCT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procurement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gears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8711565" cy="2268220"/>
            <a:chOff x="516636" y="266649"/>
            <a:chExt cx="8711565" cy="22682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37615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37615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8" y="737615"/>
              <a:ext cx="3774567" cy="335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0924" y="911352"/>
              <a:ext cx="2596896" cy="16230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56945" y="1148334"/>
            <a:ext cx="9239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Project</a:t>
            </a:r>
            <a:r>
              <a:rPr dirty="0" sz="1200" spc="-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Name: Client: Volume: Commodity: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6945" y="2062734"/>
            <a:ext cx="8020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Origin: Destination: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028570" y="1148334"/>
            <a:ext cx="314833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829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Aluminum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Catamaran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(Calypso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12)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Calypso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Reef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Charters</a:t>
            </a:r>
            <a:r>
              <a:rPr dirty="0" sz="1200" spc="-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Pty.,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Ltd.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Appr.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1,490 cbm,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53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tons,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24m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7m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Aluminum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Catamaran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(Calypso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12)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 53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Tons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Misc.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Fabricated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Steel</a:t>
            </a:r>
            <a:endParaRPr sz="1200">
              <a:latin typeface="Calibri"/>
              <a:cs typeface="Calibri"/>
            </a:endParaRPr>
          </a:p>
          <a:p>
            <a:pPr marL="12700" marR="2016760">
              <a:lnSpc>
                <a:spcPct val="100000"/>
              </a:lnSpc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Sattahip,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Thailand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Cairns,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6945" y="2611628"/>
            <a:ext cx="4438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982592" y="4090161"/>
            <a:ext cx="12547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ocean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freight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342771" y="2792983"/>
            <a:ext cx="3434079" cy="267335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Sattahip,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Thailand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Cairns,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Temporary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steaming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license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ends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241300" marR="88011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Organizing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onto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 transport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Survey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consultation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work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Co-ordination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suppliers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0" y="4415028"/>
            <a:ext cx="2860548" cy="17876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14459" y="2580132"/>
            <a:ext cx="2860548" cy="178765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79635" y="911352"/>
            <a:ext cx="2595372" cy="162306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14459" y="4415028"/>
            <a:ext cx="2860548" cy="178765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96000" y="2580132"/>
            <a:ext cx="2860548" cy="1787652"/>
          </a:xfrm>
          <a:prstGeom prst="rect">
            <a:avLst/>
          </a:prstGeom>
        </p:spPr>
      </p:pic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6740" y="812545"/>
            <a:ext cx="6767195" cy="335280"/>
            <a:chOff x="586740" y="812545"/>
            <a:chExt cx="6767195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740" y="812545"/>
              <a:ext cx="2103501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854" y="812545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6501" y="812545"/>
              <a:ext cx="1230731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1491" y="812545"/>
              <a:ext cx="22860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5791" y="812545"/>
              <a:ext cx="3438016" cy="33527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945894" y="1167129"/>
            <a:ext cx="227520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58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10.6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18.4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 –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308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metric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tons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Fully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equipped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patrol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boats Henderson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Western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Australia Trinidad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Tobago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86740" y="1167129"/>
            <a:ext cx="7823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Dimensions: Commodity: Origin: Destination: 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260094" y="2144395"/>
            <a:ext cx="3419475" cy="19900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within</a:t>
            </a:r>
            <a:r>
              <a:rPr dirty="0" sz="1200" spc="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tight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schedule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budget</a:t>
            </a:r>
            <a:endParaRPr sz="1200">
              <a:latin typeface="Calibri"/>
              <a:cs typeface="Calibri"/>
            </a:endParaRPr>
          </a:p>
          <a:p>
            <a:pPr marL="241300" marR="5715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In-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house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engineering</a:t>
            </a:r>
            <a:r>
              <a:rPr dirty="0" sz="12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&amp;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design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special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transport cradles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Hooking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including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ends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Hiring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experienced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marine</a:t>
            </a:r>
            <a:r>
              <a:rPr dirty="0" sz="1200" spc="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ensure</a:t>
            </a:r>
            <a:r>
              <a:rPr dirty="0" sz="1200" spc="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the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correct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placement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under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hull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78011" y="3358896"/>
            <a:ext cx="3582924" cy="2429255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516636" y="266649"/>
            <a:ext cx="11567160" cy="5534025"/>
            <a:chOff x="516636" y="266649"/>
            <a:chExt cx="11567160" cy="5534025"/>
          </a:xfrm>
        </p:grpSpPr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02124" y="1171955"/>
              <a:ext cx="3654552" cy="210616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00871" y="1142999"/>
              <a:ext cx="3582924" cy="216255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68595" y="3343655"/>
              <a:ext cx="3654552" cy="2456688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41629" y="812545"/>
            <a:ext cx="6248400" cy="335280"/>
            <a:chOff x="541629" y="812545"/>
            <a:chExt cx="6248400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629" y="812545"/>
              <a:ext cx="2103501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9769" y="812545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1416" y="812545"/>
              <a:ext cx="870584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7884" y="812545"/>
              <a:ext cx="22860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2184" y="812545"/>
              <a:ext cx="3277489" cy="33527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945894" y="1167129"/>
            <a:ext cx="247142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101.5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52.5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31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7,000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metric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tons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Drydock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Balamban,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Philippines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86740" y="1167129"/>
            <a:ext cx="7823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Dimensions: Commodity: Origin: Destination: 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260094" y="2080386"/>
            <a:ext cx="4605655" cy="339725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algn="just" marL="243204" indent="-230504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semi-submersible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 for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two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different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owners</a:t>
            </a:r>
            <a:endParaRPr sz="1200">
              <a:latin typeface="Calibri"/>
              <a:cs typeface="Calibri"/>
            </a:endParaRPr>
          </a:p>
          <a:p>
            <a:pPr algn="just" marL="241300" marR="5715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Initially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drydock</a:t>
            </a:r>
            <a:r>
              <a:rPr dirty="0" sz="12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was</a:t>
            </a:r>
            <a:r>
              <a:rPr dirty="0" sz="12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supposed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dry-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towed,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but</a:t>
            </a:r>
            <a:r>
              <a:rPr dirty="0" sz="12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managed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pair</a:t>
            </a:r>
            <a:r>
              <a:rPr dirty="0" sz="1200" spc="3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dock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together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liftboat.</a:t>
            </a:r>
            <a:r>
              <a:rPr dirty="0" sz="1200" spc="3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this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way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owners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benefited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other.</a:t>
            </a:r>
            <a:endParaRPr sz="1200">
              <a:latin typeface="Calibri"/>
              <a:cs typeface="Calibri"/>
            </a:endParaRPr>
          </a:p>
          <a:p>
            <a:pPr algn="just" marL="241300" marR="5715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FLS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coordinated</a:t>
            </a:r>
            <a:r>
              <a:rPr dirty="0" sz="1200" spc="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towing</a:t>
            </a:r>
            <a:r>
              <a:rPr dirty="0" sz="1200" spc="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1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Chi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Minh</a:t>
            </a:r>
            <a:r>
              <a:rPr dirty="0" sz="1200" spc="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City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anchorage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outside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Tau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port.</a:t>
            </a:r>
            <a:endParaRPr sz="1200">
              <a:latin typeface="Calibri"/>
              <a:cs typeface="Calibri"/>
            </a:endParaRPr>
          </a:p>
          <a:p>
            <a:pPr algn="just" marL="241300" marR="5715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Some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most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powerful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tugs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Were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required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position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dock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overnight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just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time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readiness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M/V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XIANG YUN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KOU</a:t>
            </a:r>
            <a:endParaRPr sz="1200">
              <a:latin typeface="Calibri"/>
              <a:cs typeface="Calibri"/>
            </a:endParaRPr>
          </a:p>
          <a:p>
            <a:pPr algn="just" marL="2413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The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authority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issued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strict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operational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saftey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guidelines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that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have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been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fully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satisfied.</a:t>
            </a:r>
            <a:endParaRPr sz="1200">
              <a:latin typeface="Calibri"/>
              <a:cs typeface="Calibri"/>
            </a:endParaRPr>
          </a:p>
          <a:p>
            <a:pPr algn="just" marL="2413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FLS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was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communication</a:t>
            </a:r>
            <a:r>
              <a:rPr dirty="0" sz="1200" spc="1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tool</a:t>
            </a:r>
            <a:r>
              <a:rPr dirty="0" sz="1200" spc="1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between</a:t>
            </a:r>
            <a:r>
              <a:rPr dirty="0" sz="1200" spc="1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owners,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customs,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authority,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tug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operators,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marine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warranty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surveyors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and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stevedores</a:t>
            </a:r>
            <a:endParaRPr sz="1200">
              <a:latin typeface="Calibri"/>
              <a:cs typeface="Calibri"/>
            </a:endParaRPr>
          </a:p>
          <a:p>
            <a:pPr algn="just" marL="241300" marR="5080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Our</a:t>
            </a:r>
            <a:r>
              <a:rPr dirty="0" sz="1200" spc="459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4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captains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have</a:t>
            </a:r>
            <a:r>
              <a:rPr dirty="0" sz="1200" spc="4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been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scene</a:t>
            </a:r>
            <a:r>
              <a:rPr dirty="0" sz="1200" spc="459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4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entire</a:t>
            </a:r>
            <a:r>
              <a:rPr dirty="0" sz="1200" spc="459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week</a:t>
            </a:r>
            <a:r>
              <a:rPr dirty="0" sz="1200" spc="4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to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accompany</a:t>
            </a:r>
            <a:r>
              <a:rPr dirty="0" sz="1200" spc="3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assets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their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origins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until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departure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out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waters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16636" y="266649"/>
            <a:ext cx="11574780" cy="5974715"/>
            <a:chOff x="516636" y="266649"/>
            <a:chExt cx="11574780" cy="5974715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51320" y="455676"/>
              <a:ext cx="5263896" cy="338327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713220" y="417576"/>
              <a:ext cx="5340350" cy="3459479"/>
            </a:xfrm>
            <a:custGeom>
              <a:avLst/>
              <a:gdLst/>
              <a:ahLst/>
              <a:cxnLst/>
              <a:rect l="l" t="t" r="r" b="b"/>
              <a:pathLst>
                <a:path w="5340350" h="3459479">
                  <a:moveTo>
                    <a:pt x="0" y="3459479"/>
                  </a:moveTo>
                  <a:lnTo>
                    <a:pt x="5340096" y="3459479"/>
                  </a:lnTo>
                  <a:lnTo>
                    <a:pt x="5340096" y="0"/>
                  </a:lnTo>
                  <a:lnTo>
                    <a:pt x="0" y="0"/>
                  </a:lnTo>
                  <a:lnTo>
                    <a:pt x="0" y="3459479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04888" y="3592067"/>
              <a:ext cx="3860292" cy="257251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066788" y="3553967"/>
              <a:ext cx="3937000" cy="2649220"/>
            </a:xfrm>
            <a:custGeom>
              <a:avLst/>
              <a:gdLst/>
              <a:ahLst/>
              <a:cxnLst/>
              <a:rect l="l" t="t" r="r" b="b"/>
              <a:pathLst>
                <a:path w="3937000" h="2649220">
                  <a:moveTo>
                    <a:pt x="0" y="2648712"/>
                  </a:moveTo>
                  <a:lnTo>
                    <a:pt x="3936492" y="2648712"/>
                  </a:lnTo>
                  <a:lnTo>
                    <a:pt x="3936492" y="0"/>
                  </a:lnTo>
                  <a:lnTo>
                    <a:pt x="0" y="0"/>
                  </a:lnTo>
                  <a:lnTo>
                    <a:pt x="0" y="264871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6740" y="812545"/>
            <a:ext cx="6312535" cy="335280"/>
            <a:chOff x="586740" y="812545"/>
            <a:chExt cx="6312535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740" y="812545"/>
              <a:ext cx="2103501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854" y="812545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6501" y="812545"/>
              <a:ext cx="870965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3350" y="812545"/>
              <a:ext cx="22860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7650" y="812545"/>
              <a:ext cx="3341497" cy="33527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586740" y="1167129"/>
            <a:ext cx="7823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Dimensions: Commodity: Origin: Destination: 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945894" y="1167129"/>
            <a:ext cx="223647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90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102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 –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6,000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metric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tons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Liftboat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Pasir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Gudang,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Malaysia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260094" y="2144395"/>
            <a:ext cx="4758055" cy="1496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715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Cosco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Class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semi-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submersible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was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contracted</a:t>
            </a:r>
            <a:r>
              <a:rPr dirty="0" sz="1200" spc="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having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sufficient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deck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space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coordinated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towing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shipyard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Preparation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two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manuals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(Liftboat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drydock)</a:t>
            </a:r>
            <a:endParaRPr sz="1200">
              <a:latin typeface="Calibri"/>
              <a:cs typeface="Calibri"/>
            </a:endParaRPr>
          </a:p>
          <a:p>
            <a:pPr algn="just" marL="241300" marR="5080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1300" algn="l"/>
                <a:tab pos="243204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Approval</a:t>
            </a:r>
            <a:r>
              <a:rPr dirty="0" sz="1200" spc="2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process</a:t>
            </a:r>
            <a:r>
              <a:rPr dirty="0" sz="1200" spc="25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2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2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manuals</a:t>
            </a:r>
            <a:r>
              <a:rPr dirty="0" sz="1200" spc="2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was</a:t>
            </a:r>
            <a:r>
              <a:rPr dirty="0" sz="1200" spc="2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completed</a:t>
            </a:r>
            <a:r>
              <a:rPr dirty="0" sz="1200" spc="2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2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less</a:t>
            </a:r>
            <a:r>
              <a:rPr dirty="0" sz="1200" spc="25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than</a:t>
            </a:r>
            <a:r>
              <a:rPr dirty="0" sz="1200" spc="2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two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weeks.</a:t>
            </a:r>
            <a:r>
              <a:rPr dirty="0" sz="1200" spc="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two</a:t>
            </a:r>
            <a:r>
              <a:rPr dirty="0" sz="1200" spc="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independent</a:t>
            </a:r>
            <a:r>
              <a:rPr dirty="0" sz="1200" spc="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marine</a:t>
            </a:r>
            <a:r>
              <a:rPr dirty="0" sz="1200" spc="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warranty</a:t>
            </a:r>
            <a:r>
              <a:rPr dirty="0" sz="1200" spc="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surveyors</a:t>
            </a:r>
            <a:r>
              <a:rPr dirty="0" sz="1200" spc="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had</a:t>
            </a:r>
            <a:r>
              <a:rPr dirty="0" sz="1200" spc="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sign-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off</a:t>
            </a:r>
            <a:r>
              <a:rPr dirty="0" sz="1200" spc="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the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parallel</a:t>
            </a:r>
            <a:r>
              <a:rPr dirty="0" sz="1200" spc="-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operation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6995159" y="252984"/>
            <a:ext cx="5074920" cy="5988050"/>
            <a:chOff x="6995159" y="252984"/>
            <a:chExt cx="5074920" cy="598805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71359" y="329184"/>
              <a:ext cx="4922520" cy="3608832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033259" y="291084"/>
              <a:ext cx="4998720" cy="3685540"/>
            </a:xfrm>
            <a:custGeom>
              <a:avLst/>
              <a:gdLst/>
              <a:ahLst/>
              <a:cxnLst/>
              <a:rect l="l" t="t" r="r" b="b"/>
              <a:pathLst>
                <a:path w="4998720" h="3685540">
                  <a:moveTo>
                    <a:pt x="0" y="3685032"/>
                  </a:moveTo>
                  <a:lnTo>
                    <a:pt x="4998720" y="3685032"/>
                  </a:lnTo>
                  <a:lnTo>
                    <a:pt x="4998720" y="0"/>
                  </a:lnTo>
                  <a:lnTo>
                    <a:pt x="0" y="0"/>
                  </a:lnTo>
                  <a:lnTo>
                    <a:pt x="0" y="368503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76387" y="3485388"/>
              <a:ext cx="4020311" cy="267919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638287" y="3447288"/>
              <a:ext cx="4097020" cy="2755900"/>
            </a:xfrm>
            <a:custGeom>
              <a:avLst/>
              <a:gdLst/>
              <a:ahLst/>
              <a:cxnLst/>
              <a:rect l="l" t="t" r="r" b="b"/>
              <a:pathLst>
                <a:path w="4097020" h="2755900">
                  <a:moveTo>
                    <a:pt x="0" y="2755392"/>
                  </a:moveTo>
                  <a:lnTo>
                    <a:pt x="4096511" y="2755392"/>
                  </a:lnTo>
                  <a:lnTo>
                    <a:pt x="4096511" y="0"/>
                  </a:lnTo>
                  <a:lnTo>
                    <a:pt x="0" y="0"/>
                  </a:lnTo>
                  <a:lnTo>
                    <a:pt x="0" y="275539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6" name="object 1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90116" y="3918203"/>
            <a:ext cx="3517391" cy="2342388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6636" y="266649"/>
            <a:ext cx="3794379" cy="545896"/>
          </a:xfrm>
          <a:prstGeom prst="rect">
            <a:avLst/>
          </a:prstGeom>
        </p:spPr>
      </p:pic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6778625" cy="809625"/>
            <a:chOff x="516636" y="266649"/>
            <a:chExt cx="6778625" cy="8096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443" y="740918"/>
              <a:ext cx="2103501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8608" y="740918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0256" y="740918"/>
              <a:ext cx="4484497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55319" y="1150111"/>
            <a:ext cx="7823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Dimensions: Commodity: Origin: Destination: 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014220" y="1150111"/>
            <a:ext cx="250698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63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12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14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 –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800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Fully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equipped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Amazon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river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cruise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boat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Amazon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Delta,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Brazil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28419" y="2127250"/>
            <a:ext cx="3430904" cy="1624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14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14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14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14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14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sufficient capacity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In-house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stevedores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conduct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hooking-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Protection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valuable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In-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/exterior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endParaRPr sz="1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studies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843017" y="2127250"/>
            <a:ext cx="3790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6172200" y="190500"/>
            <a:ext cx="5800725" cy="6064250"/>
            <a:chOff x="6172200" y="190500"/>
            <a:chExt cx="5800725" cy="606425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0300" y="2743200"/>
              <a:ext cx="5724144" cy="3473196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191250" y="2724150"/>
              <a:ext cx="5762625" cy="3511550"/>
            </a:xfrm>
            <a:custGeom>
              <a:avLst/>
              <a:gdLst/>
              <a:ahLst/>
              <a:cxnLst/>
              <a:rect l="l" t="t" r="r" b="b"/>
              <a:pathLst>
                <a:path w="5762625" h="3511550">
                  <a:moveTo>
                    <a:pt x="0" y="3511296"/>
                  </a:moveTo>
                  <a:lnTo>
                    <a:pt x="5762244" y="3511296"/>
                  </a:lnTo>
                  <a:lnTo>
                    <a:pt x="5762244" y="0"/>
                  </a:lnTo>
                  <a:lnTo>
                    <a:pt x="0" y="0"/>
                  </a:lnTo>
                  <a:lnTo>
                    <a:pt x="0" y="351129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9300" y="228600"/>
              <a:ext cx="2284476" cy="344424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9620250" y="209550"/>
              <a:ext cx="2322830" cy="3482340"/>
            </a:xfrm>
            <a:custGeom>
              <a:avLst/>
              <a:gdLst/>
              <a:ahLst/>
              <a:cxnLst/>
              <a:rect l="l" t="t" r="r" b="b"/>
              <a:pathLst>
                <a:path w="2322829" h="3482340">
                  <a:moveTo>
                    <a:pt x="0" y="3482340"/>
                  </a:moveTo>
                  <a:lnTo>
                    <a:pt x="2322576" y="3482340"/>
                  </a:lnTo>
                  <a:lnTo>
                    <a:pt x="2322576" y="0"/>
                  </a:lnTo>
                  <a:lnTo>
                    <a:pt x="0" y="0"/>
                  </a:lnTo>
                  <a:lnTo>
                    <a:pt x="0" y="348234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23304" y="1455419"/>
            <a:ext cx="1868805" cy="1784985"/>
            <a:chOff x="6623304" y="1455419"/>
            <a:chExt cx="1868805" cy="1784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3304" y="1455419"/>
              <a:ext cx="1591055" cy="163372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2760" y="1589531"/>
              <a:ext cx="1648968" cy="1650492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7043420" cy="806450"/>
            <a:chOff x="516636" y="266649"/>
            <a:chExt cx="7043420" cy="80645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45" y="737361"/>
              <a:ext cx="210312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7531" y="737361"/>
              <a:ext cx="295656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9178" y="737361"/>
              <a:ext cx="3481832" cy="3352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6894" y="737361"/>
              <a:ext cx="1422780" cy="33527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656945" y="1148334"/>
            <a:ext cx="1210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85770" y="1148334"/>
            <a:ext cx="217741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Chi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Minh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City,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St.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Nazaire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Marseille, France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04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tugboats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31.4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11 x 22.3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/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530MT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56945" y="1696973"/>
            <a:ext cx="5518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56945" y="2183383"/>
            <a:ext cx="4907280" cy="193230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destination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France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Hooking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own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stevedoring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team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cradles,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Purchasing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r>
              <a:rPr dirty="0" sz="1200" spc="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order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perform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safe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belly-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8927592" y="1478280"/>
            <a:ext cx="3161030" cy="4750435"/>
            <a:chOff x="8927592" y="1478280"/>
            <a:chExt cx="3161030" cy="475043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27592" y="3864863"/>
              <a:ext cx="3150107" cy="2363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38260" y="1478280"/>
              <a:ext cx="3150107" cy="2363724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3200400" y="1478280"/>
            <a:ext cx="5671185" cy="4750435"/>
            <a:chOff x="3200400" y="1478280"/>
            <a:chExt cx="5671185" cy="4750435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9572" y="1478280"/>
              <a:ext cx="3151631" cy="23637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8904" y="3864863"/>
              <a:ext cx="3150107" cy="23637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00400" y="4337303"/>
              <a:ext cx="2519172" cy="1889760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23304" y="1455419"/>
            <a:ext cx="1868805" cy="1784985"/>
            <a:chOff x="6623304" y="1455419"/>
            <a:chExt cx="1868805" cy="1784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3304" y="1455419"/>
              <a:ext cx="1591055" cy="163372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2760" y="1589531"/>
              <a:ext cx="1648968" cy="1650492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9339580" cy="806450"/>
            <a:chOff x="516636" y="266649"/>
            <a:chExt cx="9339580" cy="80645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45" y="737361"/>
              <a:ext cx="210312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7531" y="737361"/>
              <a:ext cx="295656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9178" y="737361"/>
              <a:ext cx="7026909" cy="3352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83742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612898" y="1148334"/>
            <a:ext cx="164528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Chi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Minh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City,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Noumea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,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New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Caledonia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03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Longliners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boat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22 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6.81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x14 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130MTeach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83742" y="1999996"/>
            <a:ext cx="4467860" cy="175006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destination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Noumea</a:t>
            </a:r>
            <a:endParaRPr sz="1200">
              <a:latin typeface="Calibri"/>
              <a:cs typeface="Calibri"/>
            </a:endParaRPr>
          </a:p>
          <a:p>
            <a:pPr marL="926465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vessels</a:t>
            </a:r>
            <a:endParaRPr sz="1200">
              <a:latin typeface="Calibri"/>
              <a:cs typeface="Calibri"/>
            </a:endParaRPr>
          </a:p>
          <a:p>
            <a:pPr marL="926465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Hooking 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own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stevedoring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team</a:t>
            </a:r>
            <a:endParaRPr sz="1200">
              <a:latin typeface="Calibri"/>
              <a:cs typeface="Calibri"/>
            </a:endParaRPr>
          </a:p>
          <a:p>
            <a:pPr marL="926465" indent="-2286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cradles,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endParaRPr sz="1200">
              <a:latin typeface="Calibri"/>
              <a:cs typeface="Calibri"/>
            </a:endParaRPr>
          </a:p>
          <a:p>
            <a:pPr marL="926465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boats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347715" y="3709415"/>
            <a:ext cx="6634480" cy="2524125"/>
            <a:chOff x="5347715" y="3709415"/>
            <a:chExt cx="6634480" cy="2524125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7715" y="3715511"/>
              <a:ext cx="5661660" cy="25176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37063" y="3709415"/>
              <a:ext cx="1944624" cy="2519172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5873496" y="1277111"/>
            <a:ext cx="6099175" cy="2372995"/>
            <a:chOff x="5873496" y="1277111"/>
            <a:chExt cx="6099175" cy="2372995"/>
          </a:xfrm>
        </p:grpSpPr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9600" y="1280159"/>
              <a:ext cx="3742944" cy="236677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73496" y="1277111"/>
              <a:ext cx="3273552" cy="2372868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23304" y="1455419"/>
            <a:ext cx="1868805" cy="1784985"/>
            <a:chOff x="6623304" y="1455419"/>
            <a:chExt cx="1868805" cy="1784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3304" y="1455419"/>
              <a:ext cx="1591055" cy="163372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2760" y="1589531"/>
              <a:ext cx="1648968" cy="1650492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8344534" cy="806450"/>
            <a:chOff x="516636" y="266649"/>
            <a:chExt cx="8344534" cy="80645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45" y="737361"/>
              <a:ext cx="210312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7531" y="737361"/>
              <a:ext cx="295656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9178" y="737361"/>
              <a:ext cx="6031992" cy="3352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656945" y="1114805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5770" y="1114805"/>
            <a:ext cx="164528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Chi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Minh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City,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Noumea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,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New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Caledonia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04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Nickel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Ore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barges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5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30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7.75x3.7m</a:t>
            </a:r>
            <a:r>
              <a:rPr dirty="0" sz="1200" spc="2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/128MT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6945" y="2149856"/>
            <a:ext cx="4937125" cy="193230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2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ports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destination</a:t>
            </a:r>
            <a:r>
              <a:rPr dirty="0" sz="12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Noumea</a:t>
            </a:r>
            <a:r>
              <a:rPr dirty="0" sz="12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,</a:t>
            </a:r>
            <a:r>
              <a:rPr dirty="0" sz="12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New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Caledonia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Hooking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own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stevedoring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team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cradles,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barges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701284" y="1385316"/>
            <a:ext cx="6399530" cy="4564380"/>
            <a:chOff x="5701284" y="1385316"/>
            <a:chExt cx="6399530" cy="456438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01284" y="3538727"/>
              <a:ext cx="3674364" cy="241096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9572" y="1385316"/>
              <a:ext cx="2868168" cy="213055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36508" y="1391412"/>
              <a:ext cx="3464052" cy="4558284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991" y="6223690"/>
            <a:ext cx="432880" cy="43288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5489" cy="104890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60095" y="1630171"/>
            <a:ext cx="77978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Early</a:t>
            </a:r>
            <a:r>
              <a:rPr dirty="0" sz="1300" spc="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05FAA"/>
                </a:solidFill>
                <a:latin typeface="Calibri"/>
                <a:cs typeface="Calibri"/>
              </a:rPr>
              <a:t>Years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60095" y="1977339"/>
            <a:ext cx="4006215" cy="4121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company was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founded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Bangkok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May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1993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by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E1E1E"/>
                </a:solidFill>
                <a:latin typeface="Calibri"/>
                <a:cs typeface="Calibri"/>
              </a:rPr>
              <a:t>our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00"/>
              </a:lnSpc>
            </a:pP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current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Chairman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Martin</a:t>
            </a:r>
            <a:r>
              <a:rPr dirty="0" sz="1300" spc="5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Haeberli.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60095" y="2509773"/>
            <a:ext cx="4239895" cy="77597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ct val="92100"/>
              </a:lnSpc>
              <a:spcBef>
                <a:spcPts val="254"/>
              </a:spcBef>
            </a:pP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With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his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successful</a:t>
            </a:r>
            <a:r>
              <a:rPr dirty="0" sz="1300" spc="5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background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project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business,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including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many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years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of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experience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US,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Middle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E1E1E"/>
                </a:solidFill>
                <a:latin typeface="Calibri"/>
                <a:cs typeface="Calibri"/>
              </a:rPr>
              <a:t>East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Thailand</a:t>
            </a:r>
            <a:r>
              <a:rPr dirty="0" sz="1300" spc="5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FLS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immediately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started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making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impact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E1E1E"/>
                </a:solidFill>
                <a:latin typeface="Calibri"/>
                <a:cs typeface="Calibri"/>
              </a:rPr>
              <a:t>in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Thailand’s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project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forwarding</a:t>
            </a:r>
            <a:r>
              <a:rPr dirty="0" sz="1300" spc="-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market.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60095" y="3406266"/>
            <a:ext cx="3810000" cy="41148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280"/>
              </a:spcBef>
            </a:pP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Soon,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FLS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started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winning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various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medium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sized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import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projects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industrial,</a:t>
            </a:r>
            <a:r>
              <a:rPr dirty="0" sz="1300" spc="5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power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mining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sectors.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815585" y="122681"/>
            <a:ext cx="934719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1998</a:t>
            </a:r>
            <a:r>
              <a:rPr dirty="0" sz="1300" spc="1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to</a:t>
            </a:r>
            <a:r>
              <a:rPr dirty="0" sz="1300" spc="1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20" b="1">
                <a:solidFill>
                  <a:srgbClr val="005FAA"/>
                </a:solidFill>
                <a:latin typeface="Calibri"/>
                <a:cs typeface="Calibri"/>
              </a:rPr>
              <a:t>2023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815585" y="491185"/>
            <a:ext cx="6934200" cy="634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By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year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1998,</a:t>
            </a:r>
            <a:r>
              <a:rPr dirty="0" sz="1300" spc="4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FLS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ventured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more</a:t>
            </a:r>
            <a:r>
              <a:rPr dirty="0" sz="1300" spc="-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more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into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handling</a:t>
            </a:r>
            <a:r>
              <a:rPr dirty="0" sz="1300" spc="5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export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projects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from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steel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fabricators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E1E1E"/>
                </a:solidFill>
                <a:latin typeface="Calibri"/>
                <a:cs typeface="Calibri"/>
              </a:rPr>
              <a:t>in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Thailand,</a:t>
            </a:r>
            <a:r>
              <a:rPr dirty="0" sz="1300" spc="4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Korea, China,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Vietnam,</a:t>
            </a:r>
            <a:r>
              <a:rPr dirty="0" sz="1300" spc="5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Malaysia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Indonesia</a:t>
            </a:r>
            <a:r>
              <a:rPr dirty="0" sz="1300" spc="4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to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worldwide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destinations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for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many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global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engineering</a:t>
            </a:r>
            <a:r>
              <a:rPr dirty="0" sz="1300" spc="4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companies</a:t>
            </a:r>
            <a:r>
              <a:rPr dirty="0" sz="1300" spc="3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EPC</a:t>
            </a:r>
            <a:r>
              <a:rPr dirty="0" sz="1300" spc="4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contractors.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815585" y="1265936"/>
            <a:ext cx="7149465" cy="8388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0"/>
              </a:spcBef>
            </a:pP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order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to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support</a:t>
            </a:r>
            <a:r>
              <a:rPr dirty="0" sz="1300" spc="3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our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customers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with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even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better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service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faster</a:t>
            </a:r>
            <a:r>
              <a:rPr dirty="0" sz="1300" spc="3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communication,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we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moved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E1E1E"/>
                </a:solidFill>
                <a:latin typeface="Calibri"/>
                <a:cs typeface="Calibri"/>
              </a:rPr>
              <a:t>our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office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to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Laem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Chabang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June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2006.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This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strategic</a:t>
            </a:r>
            <a:r>
              <a:rPr dirty="0" sz="1300" spc="3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move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–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we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are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now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located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within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maximum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50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E1E1E"/>
                </a:solidFill>
                <a:latin typeface="Calibri"/>
                <a:cs typeface="Calibri"/>
              </a:rPr>
              <a:t>km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from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Thailand’s</a:t>
            </a:r>
            <a:r>
              <a:rPr dirty="0" sz="1300" spc="4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most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important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project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port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facilities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–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proved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to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be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very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successful</a:t>
            </a:r>
            <a:r>
              <a:rPr dirty="0" sz="1300" spc="5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because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it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allows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E1E1E"/>
                </a:solidFill>
                <a:latin typeface="Calibri"/>
                <a:cs typeface="Calibri"/>
              </a:rPr>
              <a:t>us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to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be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even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more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“hands-</a:t>
            </a:r>
            <a:r>
              <a:rPr dirty="0" sz="1300" spc="-20">
                <a:solidFill>
                  <a:srgbClr val="1E1E1E"/>
                </a:solidFill>
                <a:latin typeface="Calibri"/>
                <a:cs typeface="Calibri"/>
              </a:rPr>
              <a:t>on”.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815585" y="2243073"/>
            <a:ext cx="6858634" cy="43307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80"/>
              </a:spcBef>
            </a:pP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Today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our team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consists</a:t>
            </a:r>
            <a:r>
              <a:rPr dirty="0" sz="1300" spc="4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of</a:t>
            </a:r>
            <a:r>
              <a:rPr dirty="0" sz="1300" spc="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</a:t>
            </a:r>
            <a:r>
              <a:rPr dirty="0" sz="1300" spc="2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number</a:t>
            </a:r>
            <a:r>
              <a:rPr dirty="0" sz="1300" spc="3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of</a:t>
            </a:r>
            <a:r>
              <a:rPr dirty="0" sz="1300" spc="1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expat</a:t>
            </a:r>
            <a:r>
              <a:rPr dirty="0" sz="1300" spc="3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and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local</a:t>
            </a:r>
            <a:r>
              <a:rPr dirty="0" sz="1300" spc="-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project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specialists,</a:t>
            </a:r>
            <a:r>
              <a:rPr dirty="0" sz="1300" spc="6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led</a:t>
            </a:r>
            <a:r>
              <a:rPr dirty="0" sz="1300" spc="1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by</a:t>
            </a:r>
            <a:r>
              <a:rPr dirty="0" sz="1300" spc="2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E1E1E"/>
                </a:solidFill>
                <a:latin typeface="Calibri"/>
                <a:cs typeface="Calibri"/>
              </a:rPr>
              <a:t>our CEO</a:t>
            </a:r>
            <a:r>
              <a:rPr dirty="0" sz="1300" spc="55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E1E1E"/>
                </a:solidFill>
                <a:latin typeface="Calibri"/>
                <a:cs typeface="Calibri"/>
              </a:rPr>
              <a:t>Torbjoern Larisch.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815585" y="2852673"/>
            <a:ext cx="138684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Regional</a:t>
            </a:r>
            <a:r>
              <a:rPr dirty="0" sz="1300" spc="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05FAA"/>
                </a:solidFill>
                <a:latin typeface="Calibri"/>
                <a:cs typeface="Calibri"/>
              </a:rPr>
              <a:t>Expansion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815585" y="3057576"/>
            <a:ext cx="3399790" cy="2653665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321945" indent="-309245">
              <a:lnSpc>
                <a:spcPct val="100000"/>
              </a:lnSpc>
              <a:spcBef>
                <a:spcPts val="825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2011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(Vietnam)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Ltd.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2013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(Australia)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Pty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Ltd.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2014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(Singapore)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Pte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Ltd.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2014</a:t>
            </a:r>
            <a:r>
              <a:rPr dirty="0" sz="13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PT.</a:t>
            </a:r>
            <a:r>
              <a:rPr dirty="0" sz="13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Federal</a:t>
            </a:r>
            <a:r>
              <a:rPr dirty="0" sz="13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Logistik Sistem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(Indonesia)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2016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5">
                <a:solidFill>
                  <a:srgbClr val="1D1D1B"/>
                </a:solidFill>
                <a:latin typeface="Calibri"/>
                <a:cs typeface="Calibri"/>
              </a:rPr>
              <a:t>USA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2018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Malaysia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2020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Myanmar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2022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India</a:t>
            </a:r>
            <a:endParaRPr sz="1300">
              <a:latin typeface="Calibri"/>
              <a:cs typeface="Calibri"/>
            </a:endParaRPr>
          </a:p>
          <a:p>
            <a:pPr marL="321945" indent="-309245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2194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2023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-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China</a:t>
            </a:r>
            <a:r>
              <a:rPr dirty="0" sz="13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Japan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815585" y="5773623"/>
            <a:ext cx="675005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short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medium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term</a:t>
            </a:r>
            <a:r>
              <a:rPr dirty="0" sz="13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further</a:t>
            </a:r>
            <a:r>
              <a:rPr dirty="0" sz="13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expansion</a:t>
            </a:r>
            <a:r>
              <a:rPr dirty="0" sz="13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is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planned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3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South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East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Asia</a:t>
            </a:r>
            <a:r>
              <a:rPr dirty="0" sz="13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Middle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East.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1964" y="1033017"/>
            <a:ext cx="13823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D8831"/>
                </a:solidFill>
                <a:latin typeface="Calibri"/>
                <a:cs typeface="Calibri"/>
              </a:rPr>
              <a:t>FLS</a:t>
            </a:r>
            <a:r>
              <a:rPr dirty="0" sz="2400" spc="-25">
                <a:solidFill>
                  <a:srgbClr val="0D8831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D8831"/>
                </a:solidFill>
                <a:latin typeface="Calibri"/>
                <a:cs typeface="Calibri"/>
              </a:rPr>
              <a:t>History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900" y="4315967"/>
            <a:ext cx="3762755" cy="2247900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740" y="227406"/>
            <a:ext cx="4291584" cy="545896"/>
          </a:xfrm>
          <a:prstGeom prst="rect">
            <a:avLst/>
          </a:prstGeom>
        </p:spPr>
      </p:pic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6740" y="754329"/>
            <a:ext cx="4749800" cy="335915"/>
            <a:chOff x="586740" y="754329"/>
            <a:chExt cx="4749800" cy="3359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740" y="754329"/>
              <a:ext cx="2103501" cy="33558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854" y="754329"/>
              <a:ext cx="295656" cy="33558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6501" y="754329"/>
              <a:ext cx="2590038" cy="335584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945894" y="1167129"/>
            <a:ext cx="187515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31.76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10.30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18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 /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575MT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Long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Hawkesbury,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Canada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6740" y="1167129"/>
            <a:ext cx="77597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Volume: Origin: Destination: 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260094" y="1898116"/>
            <a:ext cx="3409315" cy="2147570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Montreal</a:t>
            </a:r>
            <a:endParaRPr sz="11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100" spc="3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1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100" spc="3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100" spc="3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1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within</a:t>
            </a:r>
            <a:r>
              <a:rPr dirty="0" sz="1100" spc="3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tight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schedule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budget</a:t>
            </a:r>
            <a:endParaRPr sz="1100">
              <a:latin typeface="Calibri"/>
              <a:cs typeface="Calibri"/>
            </a:endParaRPr>
          </a:p>
          <a:p>
            <a:pPr marL="241300" marR="6985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In-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house</a:t>
            </a:r>
            <a:r>
              <a:rPr dirty="0" sz="11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engineering</a:t>
            </a:r>
            <a:r>
              <a:rPr dirty="0" sz="1100" spc="4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&amp;</a:t>
            </a:r>
            <a:r>
              <a:rPr dirty="0" sz="1100" spc="4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design</a:t>
            </a:r>
            <a:r>
              <a:rPr dirty="0" sz="1100" spc="48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4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fabrication</a:t>
            </a:r>
            <a:r>
              <a:rPr dirty="0" sz="1100" spc="4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special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steel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cradles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(17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MT)</a:t>
            </a:r>
            <a:endParaRPr sz="11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Hooking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including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endParaRPr sz="11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ends</a:t>
            </a:r>
            <a:endParaRPr sz="11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vessel</a:t>
            </a:r>
            <a:endParaRPr sz="1100">
              <a:latin typeface="Calibri"/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Hiring</a:t>
            </a:r>
            <a:r>
              <a:rPr dirty="0" sz="11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3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experienced</a:t>
            </a:r>
            <a:r>
              <a:rPr dirty="0" sz="11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marine</a:t>
            </a:r>
            <a:r>
              <a:rPr dirty="0" sz="1100" spc="3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100" spc="3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3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ensure</a:t>
            </a:r>
            <a:r>
              <a:rPr dirty="0" sz="1100" spc="3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the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correct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position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under</a:t>
            </a:r>
            <a:r>
              <a:rPr dirty="0" sz="11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hull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16636" y="228600"/>
            <a:ext cx="11504930" cy="6004560"/>
            <a:chOff x="516636" y="228600"/>
            <a:chExt cx="11504930" cy="600456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3112" y="2188464"/>
              <a:ext cx="2257044" cy="227990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7354062" y="2169414"/>
              <a:ext cx="2295525" cy="2318385"/>
            </a:xfrm>
            <a:custGeom>
              <a:avLst/>
              <a:gdLst/>
              <a:ahLst/>
              <a:cxnLst/>
              <a:rect l="l" t="t" r="r" b="b"/>
              <a:pathLst>
                <a:path w="2295525" h="2318385">
                  <a:moveTo>
                    <a:pt x="0" y="2318004"/>
                  </a:moveTo>
                  <a:lnTo>
                    <a:pt x="2295144" y="2318004"/>
                  </a:lnTo>
                  <a:lnTo>
                    <a:pt x="2295144" y="0"/>
                  </a:lnTo>
                  <a:lnTo>
                    <a:pt x="0" y="0"/>
                  </a:lnTo>
                  <a:lnTo>
                    <a:pt x="0" y="231800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0495" y="2186939"/>
              <a:ext cx="2593848" cy="224637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4711445" y="2167889"/>
              <a:ext cx="2632075" cy="2284730"/>
            </a:xfrm>
            <a:custGeom>
              <a:avLst/>
              <a:gdLst/>
              <a:ahLst/>
              <a:cxnLst/>
              <a:rect l="l" t="t" r="r" b="b"/>
              <a:pathLst>
                <a:path w="2632075" h="2284729">
                  <a:moveTo>
                    <a:pt x="0" y="2284475"/>
                  </a:moveTo>
                  <a:lnTo>
                    <a:pt x="2631948" y="2284475"/>
                  </a:lnTo>
                  <a:lnTo>
                    <a:pt x="2631948" y="0"/>
                  </a:lnTo>
                  <a:lnTo>
                    <a:pt x="0" y="0"/>
                  </a:lnTo>
                  <a:lnTo>
                    <a:pt x="0" y="228447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8219" y="4503420"/>
              <a:ext cx="1676400" cy="1583436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979169" y="4484370"/>
              <a:ext cx="1714500" cy="1621790"/>
            </a:xfrm>
            <a:custGeom>
              <a:avLst/>
              <a:gdLst/>
              <a:ahLst/>
              <a:cxnLst/>
              <a:rect l="l" t="t" r="r" b="b"/>
              <a:pathLst>
                <a:path w="1714500" h="1621789">
                  <a:moveTo>
                    <a:pt x="0" y="1621535"/>
                  </a:moveTo>
                  <a:lnTo>
                    <a:pt x="1714500" y="1621535"/>
                  </a:lnTo>
                  <a:lnTo>
                    <a:pt x="1714500" y="0"/>
                  </a:lnTo>
                  <a:lnTo>
                    <a:pt x="0" y="0"/>
                  </a:lnTo>
                  <a:lnTo>
                    <a:pt x="0" y="1621535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4940" y="4507991"/>
              <a:ext cx="2976372" cy="17175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61303" y="4501896"/>
              <a:ext cx="3144011" cy="172821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90559" y="228600"/>
              <a:ext cx="3712463" cy="192938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77400" y="2199132"/>
              <a:ext cx="2325624" cy="224637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41675" y="4507991"/>
              <a:ext cx="3087624" cy="172516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11565255" cy="3565525"/>
            <a:chOff x="516636" y="266649"/>
            <a:chExt cx="11565255" cy="35655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14197"/>
              <a:ext cx="2103120" cy="33558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14197"/>
              <a:ext cx="295656" cy="33558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8" y="714197"/>
              <a:ext cx="3539744" cy="33558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82614" y="714197"/>
              <a:ext cx="1074419" cy="33558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7493" y="714197"/>
              <a:ext cx="2269744" cy="33558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33288" y="2066543"/>
              <a:ext cx="3105912" cy="174802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49867" y="2008632"/>
              <a:ext cx="3211068" cy="180441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840342" y="1999107"/>
              <a:ext cx="3230245" cy="1823720"/>
            </a:xfrm>
            <a:custGeom>
              <a:avLst/>
              <a:gdLst/>
              <a:ahLst/>
              <a:cxnLst/>
              <a:rect l="l" t="t" r="r" b="b"/>
              <a:pathLst>
                <a:path w="3230245" h="1823720">
                  <a:moveTo>
                    <a:pt x="0" y="1823466"/>
                  </a:moveTo>
                  <a:lnTo>
                    <a:pt x="3230118" y="1823466"/>
                  </a:lnTo>
                  <a:lnTo>
                    <a:pt x="3230118" y="0"/>
                  </a:lnTo>
                  <a:lnTo>
                    <a:pt x="0" y="0"/>
                  </a:lnTo>
                  <a:lnTo>
                    <a:pt x="0" y="182346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4604" y="723900"/>
              <a:ext cx="2657855" cy="149504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395079" y="714375"/>
              <a:ext cx="2677160" cy="1514475"/>
            </a:xfrm>
            <a:custGeom>
              <a:avLst/>
              <a:gdLst/>
              <a:ahLst/>
              <a:cxnLst/>
              <a:rect l="l" t="t" r="r" b="b"/>
              <a:pathLst>
                <a:path w="2677159" h="1514475">
                  <a:moveTo>
                    <a:pt x="0" y="1514094"/>
                  </a:moveTo>
                  <a:lnTo>
                    <a:pt x="2676905" y="1514094"/>
                  </a:lnTo>
                  <a:lnTo>
                    <a:pt x="2676905" y="0"/>
                  </a:lnTo>
                  <a:lnTo>
                    <a:pt x="0" y="0"/>
                  </a:lnTo>
                  <a:lnTo>
                    <a:pt x="0" y="15140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656945" y="1110234"/>
            <a:ext cx="12103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 Commodity: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485770" y="1110234"/>
            <a:ext cx="262064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5946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Tau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Sultan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Qaboos,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Oman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Units: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16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16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14,080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cbm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Complete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vessels,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200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tons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56945" y="1961896"/>
            <a:ext cx="5033010" cy="162179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Pre-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Carriage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shipper’s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jetty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up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via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tugboat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Organizing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onto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 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ocean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algn="just" marL="927100" marR="5080" indent="-2286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7100" algn="l"/>
                <a:tab pos="92900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Extended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scope: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scope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included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hiring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coordination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4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divers,</a:t>
            </a:r>
            <a:r>
              <a:rPr dirty="0" sz="1200" spc="15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which</a:t>
            </a:r>
            <a:r>
              <a:rPr dirty="0" sz="1200" spc="15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were</a:t>
            </a:r>
            <a:r>
              <a:rPr dirty="0" sz="1200" spc="15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needed</a:t>
            </a:r>
            <a:r>
              <a:rPr dirty="0" sz="1200" spc="15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14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</a:t>
            </a:r>
            <a:r>
              <a:rPr dirty="0" sz="1200" spc="14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15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soft</a:t>
            </a:r>
            <a:r>
              <a:rPr dirty="0" sz="1200" spc="15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slings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underneath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catamarans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76516" y="3893820"/>
            <a:ext cx="4852416" cy="2194560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53384" y="4041647"/>
            <a:ext cx="3659123" cy="2058924"/>
          </a:xfrm>
          <a:prstGeom prst="rect">
            <a:avLst/>
          </a:prstGeom>
        </p:spPr>
      </p:pic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899659" y="1118616"/>
            <a:ext cx="2044064" cy="2097405"/>
            <a:chOff x="4899659" y="1118616"/>
            <a:chExt cx="2044064" cy="20974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9659" y="1118616"/>
              <a:ext cx="2043684" cy="20970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263" y="1286256"/>
              <a:ext cx="1382267" cy="1383791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6141085" cy="785495"/>
            <a:chOff x="516636" y="266649"/>
            <a:chExt cx="6141085" cy="78549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45" y="716534"/>
              <a:ext cx="210312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7531" y="716534"/>
              <a:ext cx="295656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29178" y="716534"/>
              <a:ext cx="3828288" cy="3352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656945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Dimensions: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5770" y="1148334"/>
            <a:ext cx="16040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032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Cebu,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Philippines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Donghae,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South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Korea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11.5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15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175MT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6945" y="1817798"/>
            <a:ext cx="5547995" cy="125539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within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tight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schedule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budget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Purchasing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order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perform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safe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belly-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ends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1130808" y="3115055"/>
            <a:ext cx="10785475" cy="2957195"/>
            <a:chOff x="1130808" y="3115055"/>
            <a:chExt cx="10785475" cy="2957195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1100" y="3125723"/>
              <a:ext cx="2348483" cy="29367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0808" y="3116198"/>
              <a:ext cx="2412491" cy="295579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71431" y="3115055"/>
              <a:ext cx="2744724" cy="29367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67684" y="3137915"/>
              <a:ext cx="5573268" cy="2913888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0600" y="3530727"/>
            <a:ext cx="6430645" cy="3131185"/>
            <a:chOff x="990600" y="3530727"/>
            <a:chExt cx="6430645" cy="31311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3812" y="3540252"/>
              <a:ext cx="5867399" cy="269900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539112" y="3535489"/>
              <a:ext cx="5876925" cy="2708910"/>
            </a:xfrm>
            <a:custGeom>
              <a:avLst/>
              <a:gdLst/>
              <a:ahLst/>
              <a:cxnLst/>
              <a:rect l="l" t="t" r="r" b="b"/>
              <a:pathLst>
                <a:path w="5876925" h="2708910">
                  <a:moveTo>
                    <a:pt x="0" y="2708529"/>
                  </a:moveTo>
                  <a:lnTo>
                    <a:pt x="5876925" y="2708529"/>
                  </a:lnTo>
                  <a:lnTo>
                    <a:pt x="5876925" y="0"/>
                  </a:lnTo>
                  <a:lnTo>
                    <a:pt x="0" y="0"/>
                  </a:lnTo>
                  <a:lnTo>
                    <a:pt x="0" y="270852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656945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485770" y="1148334"/>
            <a:ext cx="24568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Chaguaramas, Trinidad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Tobago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vessels: 42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7.80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12.50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56945" y="1860500"/>
            <a:ext cx="5869305" cy="122364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geared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multi-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purpose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ordination</a:t>
            </a:r>
            <a:r>
              <a:rPr dirty="0" sz="1200" spc="1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10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FAS</a:t>
            </a:r>
            <a:r>
              <a:rPr dirty="0" sz="1200" spc="1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1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incl.</a:t>
            </a:r>
            <a:r>
              <a:rPr dirty="0" sz="1200" spc="1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11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10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1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1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soft</a:t>
            </a:r>
            <a:r>
              <a:rPr dirty="0" sz="1200" spc="1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slings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(belly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lift)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stowage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 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16636" y="266649"/>
            <a:ext cx="6431280" cy="772795"/>
            <a:chOff x="516636" y="266649"/>
            <a:chExt cx="6431280" cy="77279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090" y="704088"/>
              <a:ext cx="2103501" cy="33527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5306" y="704088"/>
              <a:ext cx="295656" cy="33527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6953" y="704088"/>
              <a:ext cx="4140580" cy="33527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81316" y="812291"/>
            <a:ext cx="4527804" cy="2691383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81316" y="3549396"/>
            <a:ext cx="4527804" cy="2699004"/>
          </a:xfrm>
          <a:prstGeom prst="rect">
            <a:avLst/>
          </a:prstGeom>
        </p:spPr>
      </p:pic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8853805" cy="806450"/>
            <a:chOff x="516636" y="266649"/>
            <a:chExt cx="8853805" cy="8064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37361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37361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8" y="737361"/>
              <a:ext cx="6540754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56945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85770" y="1148334"/>
            <a:ext cx="18656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Tau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Kaohsiung,</a:t>
            </a:r>
            <a:r>
              <a:rPr dirty="0" sz="1200" spc="-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Taiwan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41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10.25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12.5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 /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121MT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6945" y="1817798"/>
            <a:ext cx="4350385" cy="217741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destination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Taiwan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3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3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3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3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3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within</a:t>
            </a:r>
            <a:r>
              <a:rPr dirty="0" sz="1200" spc="3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tight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schedule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budget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Tug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assistance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Temporary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steaming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license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ends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Customs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Taiwan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551176" y="1973579"/>
            <a:ext cx="7080884" cy="4137660"/>
            <a:chOff x="2551176" y="1973579"/>
            <a:chExt cx="7080884" cy="413766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1176" y="4293107"/>
              <a:ext cx="3448812" cy="181813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800" y="4082795"/>
              <a:ext cx="3611879" cy="202844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96940" y="1973579"/>
              <a:ext cx="3634740" cy="204520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83024" y="2945891"/>
              <a:ext cx="3233928" cy="181965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4373499" y="2936366"/>
              <a:ext cx="3253104" cy="1838960"/>
            </a:xfrm>
            <a:custGeom>
              <a:avLst/>
              <a:gdLst/>
              <a:ahLst/>
              <a:cxnLst/>
              <a:rect l="l" t="t" r="r" b="b"/>
              <a:pathLst>
                <a:path w="3253104" h="1838960">
                  <a:moveTo>
                    <a:pt x="0" y="1838705"/>
                  </a:moveTo>
                  <a:lnTo>
                    <a:pt x="3252978" y="1838705"/>
                  </a:lnTo>
                  <a:lnTo>
                    <a:pt x="3252978" y="0"/>
                  </a:lnTo>
                  <a:lnTo>
                    <a:pt x="0" y="0"/>
                  </a:lnTo>
                  <a:lnTo>
                    <a:pt x="0" y="183870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6" name="object 1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86543" y="1973579"/>
            <a:ext cx="2324100" cy="4137660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11587480" cy="5849620"/>
            <a:chOff x="516636" y="266649"/>
            <a:chExt cx="11587480" cy="58496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695197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695197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8" y="695197"/>
              <a:ext cx="2783077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6709" y="695197"/>
              <a:ext cx="1074419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1589" y="695197"/>
              <a:ext cx="2298573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1391" y="1014984"/>
              <a:ext cx="4780788" cy="290322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47888" y="3953255"/>
              <a:ext cx="3855720" cy="216255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03391" y="3319271"/>
              <a:ext cx="585215" cy="21945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55107" y="3941064"/>
              <a:ext cx="3790188" cy="216408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61804" y="1014984"/>
              <a:ext cx="2223516" cy="292912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656945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5" name="object 15" descr=""/>
          <p:cNvSpPr txBox="1"/>
          <p:nvPr/>
        </p:nvSpPr>
        <p:spPr>
          <a:xfrm>
            <a:off x="2485770" y="1148334"/>
            <a:ext cx="1868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anchorage,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Tawfik,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Egypt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40.4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7.9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13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115MT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56945" y="1817798"/>
            <a:ext cx="4306570" cy="236029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destination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Egypt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2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2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2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2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2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2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within</a:t>
            </a:r>
            <a:r>
              <a:rPr dirty="0" sz="1200" spc="2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tight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schedule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budget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Wet-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towage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fabricator’s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jetty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up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FAS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Temporary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steaming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license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Hooking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own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stevedoring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team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2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2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cradles,</a:t>
            </a:r>
            <a:r>
              <a:rPr dirty="0" sz="1200" spc="2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2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2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2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2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the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Customs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161778" y="6285585"/>
            <a:ext cx="15557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 spc="-25" b="1"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16636" y="266649"/>
            <a:ext cx="9174480" cy="828675"/>
            <a:chOff x="516636" y="266649"/>
            <a:chExt cx="9174480" cy="82867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59840"/>
              <a:ext cx="2103120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59840"/>
              <a:ext cx="295656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8" y="759840"/>
              <a:ext cx="3550920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3282" y="759840"/>
              <a:ext cx="1074419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8162" y="759840"/>
              <a:ext cx="2552446" cy="3352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656945" y="1148334"/>
            <a:ext cx="121031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 Commodity: Duration: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85770" y="1148334"/>
            <a:ext cx="230060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36449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Tau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Antwerp,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Hamburg,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Rotterdam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26.2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9.1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14.5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3,450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cbm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Complete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vessels; 80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95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tons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2015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6945" y="2183383"/>
            <a:ext cx="5890260" cy="1685289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“Turnkey”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including the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pre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carriage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shipper’s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jetty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up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via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tug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boats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Organizing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onto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 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ocean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Unloading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Europe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towing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dedicated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piers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shipyards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Customs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Europe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additional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works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boats,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mooring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arrangement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61972" y="4094988"/>
            <a:ext cx="3080004" cy="231038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34940" y="4105655"/>
            <a:ext cx="3441191" cy="2305812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69095" y="4094988"/>
            <a:ext cx="3107436" cy="2307336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19316" y="1575816"/>
            <a:ext cx="4262628" cy="2392680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10837545" cy="5974715"/>
            <a:chOff x="516636" y="266649"/>
            <a:chExt cx="10837545" cy="5974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42859" y="719328"/>
              <a:ext cx="3710940" cy="55214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645" y="717803"/>
              <a:ext cx="2103120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7531" y="717803"/>
              <a:ext cx="295656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9178" y="717803"/>
              <a:ext cx="3436112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4960" y="2846832"/>
              <a:ext cx="6031991" cy="339394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656945" y="1148334"/>
            <a:ext cx="1210310" cy="59563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15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0" name="object 10" descr=""/>
          <p:cNvSpPr txBox="1"/>
          <p:nvPr/>
        </p:nvSpPr>
        <p:spPr>
          <a:xfrm>
            <a:off x="2485770" y="1148334"/>
            <a:ext cx="2778760" cy="815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Tawfik,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Egypt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+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Rotterdam,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Netherlands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vessels: 42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13.50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220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26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8.9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16.00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6945" y="1890950"/>
            <a:ext cx="5928995" cy="76327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geared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multi-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purpose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Co-ordination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FAS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delivery,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stowage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 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9645" y="768730"/>
            <a:ext cx="4763770" cy="335280"/>
            <a:chOff x="669645" y="768730"/>
            <a:chExt cx="4763770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68730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68730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9" y="768730"/>
              <a:ext cx="1845183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6125" y="768730"/>
              <a:ext cx="876680" cy="335279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5278373" y="395477"/>
            <a:ext cx="6700520" cy="5872480"/>
            <a:chOff x="5278373" y="395477"/>
            <a:chExt cx="6700520" cy="587248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86600" y="1830324"/>
              <a:ext cx="4892040" cy="275844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7423" y="422147"/>
              <a:ext cx="3736848" cy="210464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287898" y="412622"/>
              <a:ext cx="3756025" cy="2124075"/>
            </a:xfrm>
            <a:custGeom>
              <a:avLst/>
              <a:gdLst/>
              <a:ahLst/>
              <a:cxnLst/>
              <a:rect l="l" t="t" r="r" b="b"/>
              <a:pathLst>
                <a:path w="3756025" h="2124075">
                  <a:moveTo>
                    <a:pt x="0" y="2123693"/>
                  </a:moveTo>
                  <a:lnTo>
                    <a:pt x="3755898" y="2123693"/>
                  </a:lnTo>
                  <a:lnTo>
                    <a:pt x="3755898" y="0"/>
                  </a:lnTo>
                  <a:lnTo>
                    <a:pt x="0" y="0"/>
                  </a:lnTo>
                  <a:lnTo>
                    <a:pt x="0" y="2123693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93708" y="414527"/>
              <a:ext cx="2851404" cy="160477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084183" y="405002"/>
              <a:ext cx="2870835" cy="1624330"/>
            </a:xfrm>
            <a:custGeom>
              <a:avLst/>
              <a:gdLst/>
              <a:ahLst/>
              <a:cxnLst/>
              <a:rect l="l" t="t" r="r" b="b"/>
              <a:pathLst>
                <a:path w="2870834" h="1624330">
                  <a:moveTo>
                    <a:pt x="0" y="1623822"/>
                  </a:moveTo>
                  <a:lnTo>
                    <a:pt x="2870454" y="1623822"/>
                  </a:lnTo>
                  <a:lnTo>
                    <a:pt x="2870454" y="0"/>
                  </a:lnTo>
                  <a:lnTo>
                    <a:pt x="0" y="0"/>
                  </a:lnTo>
                  <a:lnTo>
                    <a:pt x="0" y="1623822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3055" y="4276343"/>
              <a:ext cx="3503676" cy="197205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153530" y="4266818"/>
              <a:ext cx="3522979" cy="1991360"/>
            </a:xfrm>
            <a:custGeom>
              <a:avLst/>
              <a:gdLst/>
              <a:ahLst/>
              <a:cxnLst/>
              <a:rect l="l" t="t" r="r" b="b"/>
              <a:pathLst>
                <a:path w="3522979" h="1991360">
                  <a:moveTo>
                    <a:pt x="0" y="1991105"/>
                  </a:moveTo>
                  <a:lnTo>
                    <a:pt x="3522726" y="1991105"/>
                  </a:lnTo>
                  <a:lnTo>
                    <a:pt x="3522726" y="0"/>
                  </a:lnTo>
                  <a:lnTo>
                    <a:pt x="0" y="0"/>
                  </a:lnTo>
                  <a:lnTo>
                    <a:pt x="0" y="199110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656945" y="1148334"/>
            <a:ext cx="9239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Project</a:t>
            </a:r>
            <a:r>
              <a:rPr dirty="0" sz="1200" spc="-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Name: Client: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028570" y="1148334"/>
            <a:ext cx="216725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BioPower</a:t>
            </a:r>
            <a:r>
              <a:rPr dirty="0" sz="1200" spc="-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unit</a:t>
            </a:r>
            <a:endParaRPr sz="1200">
              <a:latin typeface="Calibri"/>
              <a:cs typeface="Calibri"/>
            </a:endParaRPr>
          </a:p>
          <a:p>
            <a:pPr marL="12700" marR="4318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BPS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BioPower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Systems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Pty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Ltd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Unit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1: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36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18.3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8.3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700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Unit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2: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13.2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9.2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5.56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61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  <a:p>
            <a:pPr marL="12700" marR="544195">
              <a:lnSpc>
                <a:spcPct val="100000"/>
              </a:lnSpc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Renewable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energy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system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Australia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56945" y="1879853"/>
            <a:ext cx="121031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Commodity:</a:t>
            </a:r>
            <a:r>
              <a:rPr dirty="0" sz="1200" spc="50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56945" y="2732024"/>
            <a:ext cx="4883785" cy="186817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geared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multi-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purpose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Co-ordination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FAS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7100" marR="6350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Subsea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installation</a:t>
            </a:r>
            <a:r>
              <a:rPr dirty="0" sz="12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incl.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all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customs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quarantine formalities,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well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Extended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scope:</a:t>
            </a:r>
            <a:r>
              <a:rPr dirty="0" sz="1200" spc="1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Use</a:t>
            </a:r>
            <a:r>
              <a:rPr dirty="0" sz="1200" spc="2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ships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Dynamic</a:t>
            </a:r>
            <a:r>
              <a:rPr dirty="0" sz="1200" spc="1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(DP2) System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discharge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directly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into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water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onto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foundation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6636" y="266649"/>
            <a:ext cx="3794379" cy="545896"/>
          </a:xfrm>
          <a:prstGeom prst="rect">
            <a:avLst/>
          </a:prstGeom>
        </p:spPr>
      </p:pic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9645" y="726694"/>
            <a:ext cx="4060190" cy="335280"/>
            <a:chOff x="669645" y="726694"/>
            <a:chExt cx="4060190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26694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26694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9" y="726694"/>
              <a:ext cx="1900046" cy="335279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22391" y="792480"/>
            <a:ext cx="3654552" cy="497738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85147" y="792480"/>
            <a:ext cx="2828544" cy="159258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86671" y="2487167"/>
            <a:ext cx="2828544" cy="15895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85147" y="4183379"/>
            <a:ext cx="2828544" cy="1586484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656945" y="1148334"/>
            <a:ext cx="97980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325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Project</a:t>
            </a:r>
            <a:r>
              <a:rPr dirty="0" sz="1200" spc="-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Name: Client: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Project</a:t>
            </a:r>
            <a:r>
              <a:rPr dirty="0" sz="1200" spc="-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Owner: Volume: Commodity: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028570" y="1148334"/>
            <a:ext cx="200152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1722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Amrun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Project,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Weipa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Goodline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Rio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Tinto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5,500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(Heaviest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MT)</a:t>
            </a:r>
            <a:endParaRPr sz="1200">
              <a:latin typeface="Calibri"/>
              <a:cs typeface="Calibri"/>
            </a:endParaRPr>
          </a:p>
          <a:p>
            <a:pPr marL="12700" marR="161925">
              <a:lnSpc>
                <a:spcPct val="100000"/>
              </a:lnSpc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Floating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Jetty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pontoons,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2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link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spans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struts.</a:t>
            </a:r>
            <a:endParaRPr sz="1200">
              <a:latin typeface="Calibri"/>
              <a:cs typeface="Calibri"/>
            </a:endParaRPr>
          </a:p>
          <a:p>
            <a:pPr marL="12700" marR="82169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Australia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6945" y="2245867"/>
            <a:ext cx="1210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56945" y="2732024"/>
            <a:ext cx="4581525" cy="283972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algn="just" marL="927100" marR="5080" indent="-2286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7100" algn="l"/>
                <a:tab pos="92900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Door</a:t>
            </a:r>
            <a:r>
              <a:rPr dirty="0" sz="1200" spc="12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POD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12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incl.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wet-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towing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pontoons,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barging,</a:t>
            </a:r>
            <a:r>
              <a:rPr dirty="0" sz="1200" spc="18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customs</a:t>
            </a:r>
            <a:r>
              <a:rPr dirty="0" sz="1200" spc="18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r>
              <a:rPr dirty="0" sz="1200" spc="18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both</a:t>
            </a:r>
            <a:r>
              <a:rPr dirty="0" sz="1200" spc="18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ends,</a:t>
            </a:r>
            <a:r>
              <a:rPr dirty="0" sz="1200" spc="18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18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and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3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3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3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3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3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3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r>
              <a:rPr dirty="0" sz="1200" spc="3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along</a:t>
            </a:r>
            <a:r>
              <a:rPr dirty="0" sz="1200" spc="3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with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application</a:t>
            </a:r>
            <a:r>
              <a:rPr dirty="0" sz="1200" spc="1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1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Quarantine</a:t>
            </a:r>
            <a:r>
              <a:rPr dirty="0" sz="1200" spc="1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documentation</a:t>
            </a:r>
            <a:r>
              <a:rPr dirty="0" sz="1200" spc="1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1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accordance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strict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Australian</a:t>
            </a:r>
            <a:r>
              <a:rPr dirty="0" sz="1200" spc="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regulations</a:t>
            </a:r>
            <a:r>
              <a:rPr dirty="0" sz="1200" spc="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making</a:t>
            </a:r>
            <a:r>
              <a:rPr dirty="0" sz="1200" spc="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it</a:t>
            </a:r>
            <a:r>
              <a:rPr dirty="0" sz="1200" spc="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possible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7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erect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two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systems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right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alongside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3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help</a:t>
            </a:r>
            <a:r>
              <a:rPr dirty="0" sz="1200" spc="3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3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the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vessel’s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cranes</a:t>
            </a:r>
            <a:endParaRPr sz="1200">
              <a:latin typeface="Calibri"/>
              <a:cs typeface="Calibri"/>
            </a:endParaRPr>
          </a:p>
          <a:p>
            <a:pPr algn="just" marL="927100" marR="5080" indent="-228600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927100" algn="l"/>
                <a:tab pos="92900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Note:</a:t>
            </a:r>
            <a:r>
              <a:rPr dirty="0" sz="1200" spc="1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Erecting</a:t>
            </a:r>
            <a:r>
              <a:rPr dirty="0" sz="1200" spc="1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systems</a:t>
            </a:r>
            <a:r>
              <a:rPr dirty="0" sz="1200" spc="1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vessel’s</a:t>
            </a:r>
            <a:r>
              <a:rPr dirty="0" sz="1200" spc="1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gear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saved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time</a:t>
            </a:r>
            <a:r>
              <a:rPr dirty="0" sz="1200" spc="2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2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especially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tremendous</a:t>
            </a:r>
            <a:r>
              <a:rPr dirty="0" sz="1200" spc="2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amount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money</a:t>
            </a:r>
            <a:r>
              <a:rPr dirty="0" sz="1200" spc="2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as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client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did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not</a:t>
            </a:r>
            <a:r>
              <a:rPr dirty="0" sz="1200" spc="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have</a:t>
            </a:r>
            <a:r>
              <a:rPr dirty="0" sz="1200" spc="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1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mobilize</a:t>
            </a:r>
            <a:r>
              <a:rPr dirty="0" sz="1200" spc="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200" spc="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10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a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remote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area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endParaRPr sz="1200">
              <a:latin typeface="Calibri"/>
              <a:cs typeface="Calibri"/>
            </a:endParaRPr>
          </a:p>
          <a:p>
            <a:pPr algn="just" marL="927100" marR="635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  <a:tab pos="92900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	Extended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scope: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Use</a:t>
            </a:r>
            <a:r>
              <a:rPr dirty="0" sz="1200" spc="19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ship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cranes</a:t>
            </a:r>
            <a:r>
              <a:rPr dirty="0" sz="1200" spc="1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20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assemble</a:t>
            </a:r>
            <a:r>
              <a:rPr dirty="0" sz="1200" spc="204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all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pieces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into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jetty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alongside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POD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636" y="266649"/>
            <a:ext cx="3794379" cy="545896"/>
          </a:xfrm>
          <a:prstGeom prst="rect">
            <a:avLst/>
          </a:prstGeom>
        </p:spPr>
      </p:pic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991" y="6223690"/>
            <a:ext cx="432880" cy="43288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55489" cy="104890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581964" y="938002"/>
            <a:ext cx="2150110" cy="735330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2400">
                <a:solidFill>
                  <a:srgbClr val="0D8831"/>
                </a:solidFill>
                <a:latin typeface="Calibri"/>
                <a:cs typeface="Calibri"/>
              </a:rPr>
              <a:t>Get</a:t>
            </a:r>
            <a:r>
              <a:rPr dirty="0" sz="2400" spc="-50">
                <a:solidFill>
                  <a:srgbClr val="0D883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D8831"/>
                </a:solidFill>
                <a:latin typeface="Calibri"/>
                <a:cs typeface="Calibri"/>
              </a:rPr>
              <a:t>to</a:t>
            </a:r>
            <a:r>
              <a:rPr dirty="0" sz="2400" spc="-40">
                <a:solidFill>
                  <a:srgbClr val="0D8831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D8831"/>
                </a:solidFill>
                <a:latin typeface="Calibri"/>
                <a:cs typeface="Calibri"/>
              </a:rPr>
              <a:t>know</a:t>
            </a:r>
            <a:r>
              <a:rPr dirty="0" sz="2400" spc="-30">
                <a:solidFill>
                  <a:srgbClr val="0D8831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D8831"/>
                </a:solidFill>
                <a:latin typeface="Calibri"/>
                <a:cs typeface="Calibri"/>
              </a:rPr>
              <a:t>us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ISO</a:t>
            </a:r>
            <a:r>
              <a:rPr dirty="0" sz="1300" spc="-3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certified</a:t>
            </a:r>
            <a:r>
              <a:rPr dirty="0" sz="1300" spc="-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own</a:t>
            </a:r>
            <a:r>
              <a:rPr dirty="0" sz="1300" spc="-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05FAA"/>
                </a:solidFill>
                <a:latin typeface="Calibri"/>
                <a:cs typeface="Calibri"/>
              </a:rPr>
              <a:t>operations</a:t>
            </a:r>
            <a:r>
              <a:rPr dirty="0" sz="1300" spc="-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25" b="1">
                <a:solidFill>
                  <a:srgbClr val="005FAA"/>
                </a:solidFill>
                <a:latin typeface="Calibri"/>
                <a:cs typeface="Calibri"/>
              </a:rPr>
              <a:t>in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1964" y="1649120"/>
            <a:ext cx="928369" cy="139001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828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Thailand</a:t>
            </a:r>
            <a:endParaRPr sz="13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24828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endParaRPr sz="13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24828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endParaRPr sz="13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248285" algn="l"/>
              </a:tabLst>
            </a:pPr>
            <a:r>
              <a:rPr dirty="0" sz="1300" spc="-25">
                <a:solidFill>
                  <a:srgbClr val="1D1D1B"/>
                </a:solidFill>
                <a:latin typeface="Calibri"/>
                <a:cs typeface="Calibri"/>
              </a:rPr>
              <a:t>USA</a:t>
            </a:r>
            <a:endParaRPr sz="13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24828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India</a:t>
            </a:r>
            <a:endParaRPr sz="1300">
              <a:latin typeface="Calibri"/>
              <a:cs typeface="Calibri"/>
            </a:endParaRPr>
          </a:p>
          <a:p>
            <a:pPr marL="248285" indent="-23558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248285" algn="l"/>
              </a:tabLst>
            </a:pPr>
            <a:r>
              <a:rPr dirty="0" sz="1300" spc="-20">
                <a:latin typeface="Calibri"/>
                <a:cs typeface="Calibri"/>
              </a:rPr>
              <a:t>Japan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020695" y="1649120"/>
            <a:ext cx="829310" cy="116268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64465" indent="-151765">
              <a:lnSpc>
                <a:spcPct val="100000"/>
              </a:lnSpc>
              <a:spcBef>
                <a:spcPts val="325"/>
              </a:spcBef>
              <a:buFont typeface="Wingdings"/>
              <a:buChar char=""/>
              <a:tabLst>
                <a:tab pos="16446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endParaRPr sz="1300">
              <a:latin typeface="Calibri"/>
              <a:cs typeface="Calibri"/>
            </a:endParaRPr>
          </a:p>
          <a:p>
            <a:pPr marL="164465" indent="-151765">
              <a:lnSpc>
                <a:spcPct val="100000"/>
              </a:lnSpc>
              <a:spcBef>
                <a:spcPts val="229"/>
              </a:spcBef>
              <a:buFont typeface="Wingdings"/>
              <a:buChar char=""/>
              <a:tabLst>
                <a:tab pos="16446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Myanmar</a:t>
            </a:r>
            <a:endParaRPr sz="1300">
              <a:latin typeface="Calibri"/>
              <a:cs typeface="Calibri"/>
            </a:endParaRPr>
          </a:p>
          <a:p>
            <a:pPr marL="164465" indent="-151765">
              <a:lnSpc>
                <a:spcPct val="100000"/>
              </a:lnSpc>
              <a:spcBef>
                <a:spcPts val="229"/>
              </a:spcBef>
              <a:buFont typeface="Wingdings"/>
              <a:buChar char=""/>
              <a:tabLst>
                <a:tab pos="16446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Indonesia</a:t>
            </a:r>
            <a:endParaRPr sz="1300">
              <a:latin typeface="Calibri"/>
              <a:cs typeface="Calibri"/>
            </a:endParaRPr>
          </a:p>
          <a:p>
            <a:pPr marL="164465" indent="-151765">
              <a:lnSpc>
                <a:spcPct val="100000"/>
              </a:lnSpc>
              <a:spcBef>
                <a:spcPts val="240"/>
              </a:spcBef>
              <a:buFont typeface="Wingdings"/>
              <a:buChar char=""/>
              <a:tabLst>
                <a:tab pos="16446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Malaysia</a:t>
            </a:r>
            <a:endParaRPr sz="1300">
              <a:latin typeface="Calibri"/>
              <a:cs typeface="Calibri"/>
            </a:endParaRPr>
          </a:p>
          <a:p>
            <a:pPr marL="126364" indent="-113664">
              <a:lnSpc>
                <a:spcPct val="100000"/>
              </a:lnSpc>
              <a:spcBef>
                <a:spcPts val="225"/>
              </a:spcBef>
              <a:buFont typeface="Wingdings"/>
              <a:buChar char=""/>
              <a:tabLst>
                <a:tab pos="126364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China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81964" y="3045896"/>
            <a:ext cx="4059554" cy="63309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HSE</a:t>
            </a:r>
            <a:r>
              <a:rPr dirty="0" sz="1300" spc="-3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and</a:t>
            </a:r>
            <a:r>
              <a:rPr dirty="0" sz="1300" spc="-3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Compliance</a:t>
            </a:r>
            <a:r>
              <a:rPr dirty="0" sz="1300" spc="-1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campaign</a:t>
            </a:r>
            <a:r>
              <a:rPr dirty="0" sz="1300" spc="-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for</a:t>
            </a:r>
            <a:r>
              <a:rPr dirty="0" sz="1300" spc="-3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all</a:t>
            </a:r>
            <a:r>
              <a:rPr dirty="0" sz="1300" spc="-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05FAA"/>
                </a:solidFill>
                <a:latin typeface="Calibri"/>
                <a:cs typeface="Calibri"/>
              </a:rPr>
              <a:t>offices.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A</a:t>
            </a:r>
            <a:r>
              <a:rPr dirty="0" sz="1300" spc="-4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global</a:t>
            </a:r>
            <a:r>
              <a:rPr dirty="0" sz="1300" spc="-3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network</a:t>
            </a:r>
            <a:r>
              <a:rPr dirty="0" sz="1300" spc="-2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of</a:t>
            </a:r>
            <a:r>
              <a:rPr dirty="0" sz="1300" spc="-4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carefully</a:t>
            </a:r>
            <a:r>
              <a:rPr dirty="0" sz="1300" spc="-2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selected</a:t>
            </a:r>
            <a:r>
              <a:rPr dirty="0" sz="13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partners</a:t>
            </a:r>
            <a:r>
              <a:rPr dirty="0" sz="1300" spc="-3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and</a:t>
            </a:r>
            <a:r>
              <a:rPr dirty="0" sz="13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05FAA"/>
                </a:solidFill>
                <a:latin typeface="Calibri"/>
                <a:cs typeface="Calibri"/>
              </a:rPr>
              <a:t>agents</a:t>
            </a:r>
            <a:r>
              <a:rPr dirty="0" sz="1600" spc="-10">
                <a:solidFill>
                  <a:srgbClr val="005FAA"/>
                </a:solidFill>
                <a:latin typeface="Calibri Light"/>
                <a:cs typeface="Calibri Light"/>
              </a:rPr>
              <a:t>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950965" y="296037"/>
            <a:ext cx="5815330" cy="41148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280"/>
              </a:spcBef>
            </a:pP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“24</a:t>
            </a:r>
            <a:r>
              <a:rPr dirty="0" sz="1300" spc="22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hours</a:t>
            </a:r>
            <a:r>
              <a:rPr dirty="0" sz="1300" spc="22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300" spc="21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day,</a:t>
            </a:r>
            <a:r>
              <a:rPr dirty="0" sz="1300" spc="21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7</a:t>
            </a:r>
            <a:r>
              <a:rPr dirty="0" sz="1300" spc="21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days</a:t>
            </a:r>
            <a:r>
              <a:rPr dirty="0" sz="1300" spc="22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300" spc="21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week,</a:t>
            </a:r>
            <a:r>
              <a:rPr dirty="0" sz="1300" spc="229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365</a:t>
            </a:r>
            <a:r>
              <a:rPr dirty="0" sz="1300" spc="21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days</a:t>
            </a:r>
            <a:r>
              <a:rPr dirty="0" sz="1300" spc="22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r>
              <a:rPr dirty="0" sz="1300" spc="21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year:</a:t>
            </a:r>
            <a:r>
              <a:rPr dirty="0" sz="1300" spc="21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we</a:t>
            </a:r>
            <a:r>
              <a:rPr dirty="0" sz="1300" spc="21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constantly</a:t>
            </a:r>
            <a:r>
              <a:rPr dirty="0" sz="1300" spc="22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handle</a:t>
            </a:r>
            <a:r>
              <a:rPr dirty="0" sz="1300" spc="21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0" i="1">
                <a:solidFill>
                  <a:srgbClr val="1D1D1B"/>
                </a:solidFill>
                <a:latin typeface="Calibri"/>
                <a:cs typeface="Calibri"/>
              </a:rPr>
              <a:t>many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different</a:t>
            </a:r>
            <a:r>
              <a:rPr dirty="0" sz="1300" spc="10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7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challenging</a:t>
            </a:r>
            <a:r>
              <a:rPr dirty="0" sz="1300" spc="8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 i="1">
                <a:solidFill>
                  <a:srgbClr val="1D1D1B"/>
                </a:solidFill>
                <a:latin typeface="Calibri"/>
                <a:cs typeface="Calibri"/>
              </a:rPr>
              <a:t>projects.”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950965" y="826770"/>
            <a:ext cx="5815965" cy="41148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280"/>
              </a:spcBef>
            </a:pP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“Our</a:t>
            </a:r>
            <a:r>
              <a:rPr dirty="0" sz="1300" spc="29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tailor-made</a:t>
            </a:r>
            <a:r>
              <a:rPr dirty="0" sz="1300" spc="30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logistic</a:t>
            </a:r>
            <a:r>
              <a:rPr dirty="0" sz="1300" spc="29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solutions</a:t>
            </a:r>
            <a:r>
              <a:rPr dirty="0" sz="1300" spc="30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provides</a:t>
            </a:r>
            <a:r>
              <a:rPr dirty="0" sz="1300" spc="30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300" spc="29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customers</a:t>
            </a:r>
            <a:r>
              <a:rPr dirty="0" sz="1300" spc="29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300" spc="31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300" spc="29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unique</a:t>
            </a:r>
            <a:r>
              <a:rPr dirty="0" sz="1300" spc="29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level</a:t>
            </a:r>
            <a:r>
              <a:rPr dirty="0" sz="1300" spc="285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25" i="1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service</a:t>
            </a:r>
            <a:r>
              <a:rPr dirty="0" sz="1300" spc="11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80" i="1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i="1">
                <a:solidFill>
                  <a:srgbClr val="1D1D1B"/>
                </a:solidFill>
                <a:latin typeface="Calibri"/>
                <a:cs typeface="Calibri"/>
              </a:rPr>
              <a:t>know-</a:t>
            </a:r>
            <a:r>
              <a:rPr dirty="0" sz="1300" spc="-20" i="1">
                <a:solidFill>
                  <a:srgbClr val="1D1D1B"/>
                </a:solidFill>
                <a:latin typeface="Calibri"/>
                <a:cs typeface="Calibri"/>
              </a:rPr>
              <a:t>how.”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950965" y="1387601"/>
            <a:ext cx="641985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-10" b="1">
                <a:solidFill>
                  <a:srgbClr val="005FAA"/>
                </a:solidFill>
                <a:latin typeface="Calibri"/>
                <a:cs typeface="Calibri"/>
              </a:rPr>
              <a:t>Services: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950965" y="1765553"/>
            <a:ext cx="3846195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“Turn-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Key”,</a:t>
            </a:r>
            <a:r>
              <a:rPr dirty="0" sz="1300" spc="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door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door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project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forwarding</a:t>
            </a:r>
            <a:r>
              <a:rPr dirty="0" sz="13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services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950965" y="2134615"/>
            <a:ext cx="2917825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3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oversized</a:t>
            </a:r>
            <a:r>
              <a:rPr dirty="0" sz="13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cargo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handling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950965" y="2503423"/>
            <a:ext cx="284861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Full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part</a:t>
            </a:r>
            <a:r>
              <a:rPr dirty="0" sz="13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charter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950965" y="2870707"/>
            <a:ext cx="4269105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Project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related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airfreight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charters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container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shipments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950965" y="3239211"/>
            <a:ext cx="2774315" cy="2292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Project</a:t>
            </a:r>
            <a:r>
              <a:rPr dirty="0" sz="13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300" spc="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coordination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950965" y="3608578"/>
            <a:ext cx="3094990" cy="20701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300" spc="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3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discharging</a:t>
            </a:r>
            <a:r>
              <a:rPr dirty="0" sz="13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3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road and</a:t>
            </a:r>
            <a:r>
              <a:rPr dirty="0" sz="13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300" spc="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surveys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Feasibility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studies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3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r>
              <a:rPr dirty="0" sz="13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insurance</a:t>
            </a:r>
            <a:r>
              <a:rPr dirty="0" sz="13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coverage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Warehousing,</a:t>
            </a:r>
            <a:r>
              <a:rPr dirty="0" sz="13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storage</a:t>
            </a:r>
            <a:r>
              <a:rPr dirty="0" sz="13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3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export</a:t>
            </a:r>
            <a:r>
              <a:rPr dirty="0" sz="13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packing</a:t>
            </a:r>
            <a:endParaRPr sz="13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34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Customs</a:t>
            </a:r>
            <a:r>
              <a:rPr dirty="0" sz="1300" spc="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r>
              <a:rPr dirty="0" sz="1300" spc="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1D1D1B"/>
                </a:solidFill>
                <a:latin typeface="Calibri"/>
                <a:cs typeface="Calibri"/>
              </a:rPr>
              <a:t>services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950965" y="6215278"/>
            <a:ext cx="86233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b="1">
                <a:solidFill>
                  <a:srgbClr val="005FAA"/>
                </a:solidFill>
                <a:latin typeface="Calibri"/>
                <a:cs typeface="Calibri"/>
              </a:rPr>
              <a:t>Member</a:t>
            </a:r>
            <a:r>
              <a:rPr dirty="0" sz="1300" spc="8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300" spc="-25" b="1">
                <a:solidFill>
                  <a:srgbClr val="005FAA"/>
                </a:solidFill>
                <a:latin typeface="Calibri"/>
                <a:cs typeface="Calibri"/>
              </a:rPr>
              <a:t>of: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29271" y="5780532"/>
            <a:ext cx="463296" cy="40995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48568" y="5794683"/>
            <a:ext cx="694107" cy="33108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50123" y="5780532"/>
            <a:ext cx="399288" cy="358140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39819" y="6323524"/>
            <a:ext cx="1148832" cy="386975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49742" y="6305433"/>
            <a:ext cx="404065" cy="402569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81516" y="6306311"/>
            <a:ext cx="409955" cy="409956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2440" y="3624071"/>
            <a:ext cx="5369052" cy="3105912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6740" y="227406"/>
            <a:ext cx="4291584" cy="545896"/>
          </a:xfrm>
          <a:prstGeom prst="rect">
            <a:avLst/>
          </a:prstGeom>
        </p:spPr>
      </p:pic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4212590" cy="806450"/>
            <a:chOff x="516636" y="266649"/>
            <a:chExt cx="4212590" cy="8064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37361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37361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8" y="737361"/>
              <a:ext cx="1900046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56945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028570" y="1148334"/>
            <a:ext cx="21405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8003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Tau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 Gladstone,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9.5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7.5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408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6945" y="1817798"/>
            <a:ext cx="4085590" cy="143827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Pre-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Carriage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shipper’s</a:t>
            </a:r>
            <a:r>
              <a:rPr dirty="0" sz="1200" spc="46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jetty</a:t>
            </a:r>
            <a:r>
              <a:rPr dirty="0" sz="1200" spc="4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up</a:t>
            </a:r>
            <a:r>
              <a:rPr dirty="0" sz="1200" spc="4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459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4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via</a:t>
            </a:r>
            <a:endParaRPr sz="12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tugboat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Organizing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Ocean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04859" y="3694176"/>
            <a:ext cx="3403092" cy="210007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3859" y="3695700"/>
            <a:ext cx="4466844" cy="2098548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36235" y="1519427"/>
            <a:ext cx="3403091" cy="2100072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36235" y="3694176"/>
            <a:ext cx="3403091" cy="2100072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04859" y="1519427"/>
            <a:ext cx="3403092" cy="2100072"/>
          </a:xfrm>
          <a:prstGeom prst="rect">
            <a:avLst/>
          </a:prstGeom>
        </p:spPr>
      </p:pic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9645" y="805306"/>
            <a:ext cx="3363595" cy="335280"/>
            <a:chOff x="669645" y="805306"/>
            <a:chExt cx="3363595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805306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805306"/>
              <a:ext cx="295656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29179" y="805306"/>
              <a:ext cx="1203718" cy="33527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56945" y="1148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85770" y="1148334"/>
            <a:ext cx="20967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Vung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Tau,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Vietnam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AMC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Henderson, Australia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11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 5.5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H;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60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56945" y="1817798"/>
            <a:ext cx="6460490" cy="119316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Project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coordination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Barging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fabricator’s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workshop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anchorage</a:t>
            </a:r>
            <a:endParaRPr sz="1200">
              <a:latin typeface="Calibri"/>
              <a:cs typeface="Calibri"/>
            </a:endParaRPr>
          </a:p>
          <a:p>
            <a:pPr marL="927100" marR="508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3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3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3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3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3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3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38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3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Australia</a:t>
            </a:r>
            <a:r>
              <a:rPr dirty="0" sz="1200" spc="3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along</a:t>
            </a:r>
            <a:r>
              <a:rPr dirty="0" sz="1200" spc="38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37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application</a:t>
            </a:r>
            <a:r>
              <a:rPr dirty="0" sz="1200" spc="39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for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Quarantine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documentation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 accordance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 strict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Australian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regulations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6011" y="300227"/>
            <a:ext cx="3898392" cy="2923032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47515" y="3287267"/>
            <a:ext cx="3896867" cy="292303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16011" y="3287267"/>
            <a:ext cx="3898392" cy="292303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6636" y="266649"/>
            <a:ext cx="3794379" cy="545896"/>
          </a:xfrm>
          <a:prstGeom prst="rect">
            <a:avLst/>
          </a:prstGeom>
        </p:spPr>
      </p:pic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7044" y="793750"/>
            <a:ext cx="11437620" cy="2806065"/>
            <a:chOff x="587044" y="793750"/>
            <a:chExt cx="11437620" cy="28060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044" y="793750"/>
              <a:ext cx="2103501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35" y="793750"/>
              <a:ext cx="6509765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2107" y="1162811"/>
              <a:ext cx="2124455" cy="24368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1616" y="1162811"/>
              <a:ext cx="2142744" cy="2436876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7705343" y="3713988"/>
            <a:ext cx="4319270" cy="2455545"/>
            <a:chOff x="7705343" y="3713988"/>
            <a:chExt cx="4319270" cy="2455545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5343" y="3713988"/>
              <a:ext cx="2141220" cy="242620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81615" y="3713988"/>
              <a:ext cx="2142744" cy="2455164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57500" y="4486655"/>
            <a:ext cx="4777740" cy="1648968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61568" y="1275334"/>
            <a:ext cx="12103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61568" y="2006853"/>
            <a:ext cx="3403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Year: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129408" y="1299717"/>
            <a:ext cx="163004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Blair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India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30M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6M 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55MT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23M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7M X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2.9M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61MT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129408" y="2214498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2018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61568" y="2513457"/>
            <a:ext cx="522224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breakbulk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Blair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India</a:t>
            </a:r>
            <a:endParaRPr sz="1200">
              <a:latin typeface="Calibri"/>
              <a:cs typeface="Calibri"/>
            </a:endParaRPr>
          </a:p>
          <a:p>
            <a:pPr marL="354965" marR="5080" indent="-17081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crew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drive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 boats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shipyard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Singapore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Jurong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Sourcing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belly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Singapore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procurement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gears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fabrication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board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monohull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636" y="266649"/>
            <a:ext cx="3794379" cy="545896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9645" y="737362"/>
            <a:ext cx="2157095" cy="335280"/>
            <a:chOff x="669645" y="737362"/>
            <a:chExt cx="2157095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37362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37362"/>
              <a:ext cx="228600" cy="33527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11374120" cy="5799455"/>
            <a:chOff x="516636" y="266649"/>
            <a:chExt cx="11374120" cy="579945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9725" y="737361"/>
              <a:ext cx="1993011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5812" y="1030224"/>
              <a:ext cx="3389376" cy="245973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00871" y="3520440"/>
              <a:ext cx="3389376" cy="254203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776" y="3520440"/>
              <a:ext cx="3389376" cy="254203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9824" y="3825240"/>
              <a:ext cx="3389376" cy="22402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70719" y="396240"/>
              <a:ext cx="2319527" cy="309372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2241930" y="1148334"/>
            <a:ext cx="221488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994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 Constanta,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Romania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38.00M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7.70M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10.00M/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160MT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4" name="object 14" descr=""/>
          <p:cNvSpPr txBox="1"/>
          <p:nvPr/>
        </p:nvSpPr>
        <p:spPr>
          <a:xfrm>
            <a:off x="656945" y="1148334"/>
            <a:ext cx="1210310" cy="9791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Year: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29157" y="2284603"/>
            <a:ext cx="459041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a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breakbulk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Constanta,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Romania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Engineering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studies: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Lifting,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stowage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plan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water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belly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design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fabrication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Cargo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insurance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Export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9645" y="759841"/>
            <a:ext cx="2157095" cy="335280"/>
            <a:chOff x="669645" y="759841"/>
            <a:chExt cx="2157095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59841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59841"/>
              <a:ext cx="228600" cy="33527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4599305" cy="828675"/>
            <a:chOff x="516636" y="266649"/>
            <a:chExt cx="4599305" cy="82867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9725" y="759840"/>
              <a:ext cx="2236089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56945" y="1148334"/>
            <a:ext cx="1210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28599" y="1879853"/>
            <a:ext cx="580390" cy="59626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 indent="27940">
              <a:lnSpc>
                <a:spcPct val="106000"/>
              </a:lnSpc>
              <a:spcBef>
                <a:spcPts val="10"/>
              </a:spcBef>
            </a:pPr>
            <a:r>
              <a:rPr dirty="0" sz="1200" spc="-20" b="1">
                <a:solidFill>
                  <a:srgbClr val="005FAA"/>
                </a:solidFill>
                <a:latin typeface="Calibri"/>
                <a:cs typeface="Calibri"/>
              </a:rPr>
              <a:t>Volume: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Year: Scope: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60491" y="746759"/>
            <a:ext cx="3156204" cy="17449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14231" y="746759"/>
            <a:ext cx="3156204" cy="177698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8495" y="4002023"/>
            <a:ext cx="3198876" cy="20634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43700" y="2615183"/>
            <a:ext cx="2587751" cy="345033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21368" y="2910131"/>
            <a:ext cx="2612135" cy="31675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45764" y="4002023"/>
            <a:ext cx="3197351" cy="2063495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2310764" y="1148334"/>
            <a:ext cx="32016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Tincan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Island,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Lagos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&amp;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Harcourt,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Lagos,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Nigeria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33.62M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7.60M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8.50M/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160MT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40.00M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7.60M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8.50M/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160MT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7" name="object 17" descr=""/>
          <p:cNvSpPr txBox="1"/>
          <p:nvPr/>
        </p:nvSpPr>
        <p:spPr>
          <a:xfrm>
            <a:off x="800811" y="2633217"/>
            <a:ext cx="535940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breakbulk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Lagos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Harcourt,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Nigeria</a:t>
            </a:r>
            <a:endParaRPr sz="1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Engineering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studies: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stowage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 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Plan</a:t>
            </a:r>
            <a:endParaRPr sz="1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procurement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lifting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gears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endParaRPr sz="1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design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fabrication</a:t>
            </a:r>
            <a:endParaRPr sz="1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water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belly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endParaRPr sz="12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Export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Clearance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9645" y="760222"/>
            <a:ext cx="2157095" cy="335280"/>
            <a:chOff x="669645" y="760222"/>
            <a:chExt cx="2157095" cy="335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60222"/>
              <a:ext cx="2103120" cy="3352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60222"/>
              <a:ext cx="228600" cy="335279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16636" y="266649"/>
            <a:ext cx="4048760" cy="829310"/>
            <a:chOff x="516636" y="266649"/>
            <a:chExt cx="4048760" cy="82931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9725" y="760221"/>
              <a:ext cx="1685417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56945" y="1171194"/>
            <a:ext cx="1210310" cy="969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Year: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8560" y="1171194"/>
            <a:ext cx="221488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72819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PSA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Lagos,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Nigeria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23.90M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8.00M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12.00M/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185MT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9157" y="2297684"/>
            <a:ext cx="423227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breakbulk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Lagos,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Nigeria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Engineering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studies: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stowage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 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plan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procurement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 lifting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gears 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  <a:tabLst>
                <a:tab pos="18415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water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belly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at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7595" y="3429000"/>
            <a:ext cx="4517136" cy="261363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1991" y="473963"/>
            <a:ext cx="5759196" cy="286664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91043" y="3422903"/>
            <a:ext cx="4187952" cy="26136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63311" y="3429000"/>
            <a:ext cx="2375916" cy="2613660"/>
          </a:xfrm>
          <a:prstGeom prst="rect">
            <a:avLst/>
          </a:prstGeom>
        </p:spPr>
      </p:pic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6636" y="266649"/>
            <a:ext cx="4891405" cy="794385"/>
            <a:chOff x="516636" y="266649"/>
            <a:chExt cx="4891405" cy="7943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645" y="725373"/>
              <a:ext cx="2103120" cy="33558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7531" y="725373"/>
              <a:ext cx="2810001" cy="33558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56945" y="1148334"/>
            <a:ext cx="12103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 Volume: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Year: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2256" y="746759"/>
            <a:ext cx="4712208" cy="258318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85304" y="3403091"/>
            <a:ext cx="4712208" cy="2650236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17820" y="2654807"/>
            <a:ext cx="1909572" cy="339852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3500" y="3771900"/>
            <a:ext cx="3995928" cy="2290572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656945" y="1998726"/>
            <a:ext cx="3926204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breakbulk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Singapore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Jebel Ali,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U.A.E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Engineering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studies: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Lifting,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stowage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 and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plan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Sourcing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divers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position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slings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belly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Arrangement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procurement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gears</a:t>
            </a:r>
            <a:endParaRPr sz="1200">
              <a:latin typeface="Calibri"/>
              <a:cs typeface="Calibri"/>
            </a:endParaRPr>
          </a:p>
          <a:p>
            <a:pPr marL="356235" indent="-17145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Cradle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design,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fabrication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supply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2" name="object 12" descr=""/>
          <p:cNvSpPr txBox="1"/>
          <p:nvPr/>
        </p:nvSpPr>
        <p:spPr>
          <a:xfrm>
            <a:off x="2244979" y="1148334"/>
            <a:ext cx="218948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740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Jurong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Port,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Singapore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Jebal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Ali,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UAE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36M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7.6M 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10M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/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130 MT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2020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4459" y="746759"/>
            <a:ext cx="2860548" cy="1787652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16636" y="266649"/>
            <a:ext cx="5193030" cy="852805"/>
            <a:chOff x="516636" y="266649"/>
            <a:chExt cx="5193030" cy="8528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645" y="783971"/>
              <a:ext cx="2103120" cy="335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7531" y="783971"/>
              <a:ext cx="295656" cy="3352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9178" y="783971"/>
              <a:ext cx="1763141" cy="3352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5916" y="783971"/>
              <a:ext cx="1293367" cy="335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6" y="266649"/>
              <a:ext cx="3794379" cy="54589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656945" y="1194561"/>
            <a:ext cx="9798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325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Project</a:t>
            </a:r>
            <a:r>
              <a:rPr dirty="0" sz="1200" spc="-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Name: Client: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Project</a:t>
            </a:r>
            <a:r>
              <a:rPr dirty="0" sz="1200" spc="-55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Owner: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028570" y="1194561"/>
            <a:ext cx="257111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HTMS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Nakha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(LCS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102)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Royal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Thai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Navy</a:t>
            </a:r>
            <a:endParaRPr sz="1200">
              <a:latin typeface="Calibri"/>
              <a:cs typeface="Calibri"/>
            </a:endParaRPr>
          </a:p>
          <a:p>
            <a:pPr marL="12700" marR="141605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National</a:t>
            </a:r>
            <a:r>
              <a:rPr dirty="0" sz="12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Association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LCS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(L)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1-130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in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United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States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Appr.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6,100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cbm,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390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tons,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48m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7m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17.9m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1x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LCS(L)(3)102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- WWII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“Mighty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Midgets”</a:t>
            </a:r>
            <a:endParaRPr sz="1200">
              <a:latin typeface="Calibri"/>
              <a:cs typeface="Calibri"/>
            </a:endParaRPr>
          </a:p>
          <a:p>
            <a:pPr marL="12700" marR="855980">
              <a:lnSpc>
                <a:spcPct val="100000"/>
              </a:lnSpc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landing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craft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support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 Sattahip,</a:t>
            </a:r>
            <a:r>
              <a:rPr dirty="0" sz="12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Thailand California,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USA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6945" y="1925777"/>
            <a:ext cx="5518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Volume: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6945" y="2292222"/>
            <a:ext cx="805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Commodity: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56945" y="2657983"/>
            <a:ext cx="1210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5FAA"/>
                </a:solidFill>
                <a:latin typeface="Calibri"/>
                <a:cs typeface="Calibri"/>
              </a:rPr>
              <a:t>Origin</a:t>
            </a:r>
            <a:r>
              <a:rPr dirty="0" sz="1200" spc="-4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(POL): Destination</a:t>
            </a:r>
            <a:r>
              <a:rPr dirty="0" sz="1200" spc="20" b="1">
                <a:solidFill>
                  <a:srgbClr val="005FAA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(POD):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56945" y="3144393"/>
            <a:ext cx="4580255" cy="260794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Scope:</a:t>
            </a:r>
            <a:endParaRPr sz="1200">
              <a:latin typeface="Calibri"/>
              <a:cs typeface="Calibri"/>
            </a:endParaRPr>
          </a:p>
          <a:p>
            <a:pPr marL="927100" marR="8255" indent="-2286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Delivery</a:t>
            </a:r>
            <a:r>
              <a:rPr dirty="0" sz="12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Satthahip, Thailand</a:t>
            </a:r>
            <a:r>
              <a:rPr dirty="0" sz="1200" spc="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Destination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in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California,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USA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Chartering</a:t>
            </a:r>
            <a:r>
              <a:rPr dirty="0" sz="12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suitable</a:t>
            </a:r>
            <a:r>
              <a:rPr dirty="0" sz="12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heavy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lift</a:t>
            </a:r>
            <a:r>
              <a:rPr dirty="0" sz="12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Tug</a:t>
            </a:r>
            <a:r>
              <a:rPr dirty="0" sz="1200" spc="-6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assistance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Organizing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–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r>
              <a:rPr dirty="0" sz="1200" spc="12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onto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135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ocean</a:t>
            </a:r>
            <a:r>
              <a:rPr dirty="0" sz="1200" spc="130">
                <a:solidFill>
                  <a:srgbClr val="1D1D1B"/>
                </a:solidFill>
                <a:latin typeface="Calibri"/>
                <a:cs typeface="Calibri"/>
              </a:rPr>
              <a:t> 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freight</a:t>
            </a:r>
            <a:endParaRPr sz="12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Supervision</a:t>
            </a:r>
            <a:r>
              <a:rPr dirty="0" sz="12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loading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Lashing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securing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2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vessel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Survey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consultation</a:t>
            </a:r>
            <a:r>
              <a:rPr dirty="0" sz="12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work</a:t>
            </a:r>
            <a:endParaRPr sz="1200">
              <a:latin typeface="Calibri"/>
              <a:cs typeface="Calibri"/>
            </a:endParaRPr>
          </a:p>
          <a:p>
            <a:pPr marL="926465" indent="-22796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926465" algn="l"/>
              </a:tabLst>
            </a:pP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Co-ordination</a:t>
            </a:r>
            <a:r>
              <a:rPr dirty="0" sz="12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200" spc="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1D1D1B"/>
                </a:solidFill>
                <a:latin typeface="Calibri"/>
                <a:cs typeface="Calibri"/>
              </a:rPr>
              <a:t>suppliers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0" y="772668"/>
            <a:ext cx="2860548" cy="178765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96000" y="2616707"/>
            <a:ext cx="2860548" cy="178765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15983" y="4460747"/>
            <a:ext cx="2859024" cy="178765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96000" y="4460747"/>
            <a:ext cx="2860548" cy="178765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11411" y="2627376"/>
            <a:ext cx="2860548" cy="1787652"/>
          </a:xfrm>
          <a:prstGeom prst="rect">
            <a:avLst/>
          </a:prstGeom>
        </p:spPr>
      </p:pic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6568" y="5804915"/>
              <a:ext cx="246888" cy="24688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8919" y="5800344"/>
              <a:ext cx="257555" cy="2590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1479" y="5835396"/>
              <a:ext cx="268224" cy="178308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9522968" y="5792825"/>
            <a:ext cx="102552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fls-group.com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79704" y="5382767"/>
            <a:ext cx="7700645" cy="1143000"/>
            <a:chOff x="679704" y="5382767"/>
            <a:chExt cx="7700645" cy="1143000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704" y="5382767"/>
              <a:ext cx="2284476" cy="1143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7293" y="5847587"/>
              <a:ext cx="841946" cy="13715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9105" y="5847587"/>
              <a:ext cx="100584" cy="13715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89396" y="5847587"/>
              <a:ext cx="724750" cy="13715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1774" y="5832347"/>
              <a:ext cx="1298575" cy="137159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9571" y="1458467"/>
            <a:ext cx="1591055" cy="16322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9571" y="3762755"/>
            <a:ext cx="1591055" cy="163220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1421891"/>
            <a:ext cx="1589532" cy="16337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9028" y="1588008"/>
            <a:ext cx="850392" cy="8519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7691" y="3886200"/>
            <a:ext cx="850391" cy="851916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586740" y="227406"/>
            <a:ext cx="4291965" cy="877569"/>
            <a:chOff x="586740" y="227406"/>
            <a:chExt cx="4291965" cy="877569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" y="227406"/>
              <a:ext cx="4291584" cy="54589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740" y="738885"/>
              <a:ext cx="2105152" cy="365760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3627" y="1475232"/>
            <a:ext cx="3126486" cy="442341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20311" y="771144"/>
            <a:ext cx="3420617" cy="4769358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96536" y="1042405"/>
            <a:ext cx="3684309" cy="4741947"/>
          </a:xfrm>
          <a:prstGeom prst="rect">
            <a:avLst/>
          </a:prstGeom>
        </p:spPr>
      </p:pic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6740" y="227406"/>
            <a:ext cx="4291965" cy="891540"/>
            <a:chOff x="586740" y="227406"/>
            <a:chExt cx="4291965" cy="8915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740" y="227406"/>
              <a:ext cx="4291584" cy="54589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" y="753110"/>
              <a:ext cx="2665095" cy="36576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094859" y="5851956"/>
            <a:ext cx="9398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929288"/>
                </a:solidFill>
                <a:latin typeface="Calibri"/>
                <a:cs typeface="Calibri"/>
              </a:rPr>
              <a:t>HSE</a:t>
            </a:r>
            <a:r>
              <a:rPr dirty="0" sz="1600" spc="25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29288"/>
                </a:solidFill>
                <a:latin typeface="Calibri"/>
                <a:cs typeface="Calibri"/>
              </a:rPr>
              <a:t>Policy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272921" y="5855004"/>
            <a:ext cx="21329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929288"/>
                </a:solidFill>
                <a:latin typeface="Calibri"/>
                <a:cs typeface="Calibri"/>
              </a:rPr>
              <a:t>ISO</a:t>
            </a:r>
            <a:r>
              <a:rPr dirty="0" sz="1600" spc="-75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929288"/>
                </a:solidFill>
                <a:latin typeface="Calibri"/>
                <a:cs typeface="Calibri"/>
              </a:rPr>
              <a:t>9001:2015</a:t>
            </a:r>
            <a:r>
              <a:rPr dirty="0" sz="1600" spc="-30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929288"/>
                </a:solidFill>
                <a:latin typeface="Calibri"/>
                <a:cs typeface="Calibri"/>
              </a:rPr>
              <a:t>Certificate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56017" y="5166741"/>
            <a:ext cx="32023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0685" marR="5080" indent="-38862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929288"/>
                </a:solidFill>
                <a:latin typeface="Calibri"/>
                <a:cs typeface="Calibri"/>
              </a:rPr>
              <a:t>Corporate</a:t>
            </a:r>
            <a:r>
              <a:rPr dirty="0" sz="1800" spc="-65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29288"/>
                </a:solidFill>
                <a:latin typeface="Calibri"/>
                <a:cs typeface="Calibri"/>
              </a:rPr>
              <a:t>Governance,</a:t>
            </a:r>
            <a:r>
              <a:rPr dirty="0" sz="1800" spc="-60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29288"/>
                </a:solidFill>
                <a:latin typeface="Calibri"/>
                <a:cs typeface="Calibri"/>
              </a:rPr>
              <a:t>Ethics</a:t>
            </a:r>
            <a:r>
              <a:rPr dirty="0" sz="1800" spc="-70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929288"/>
                </a:solidFill>
                <a:latin typeface="Calibri"/>
                <a:cs typeface="Calibri"/>
              </a:rPr>
              <a:t>and </a:t>
            </a:r>
            <a:r>
              <a:rPr dirty="0" sz="1800">
                <a:solidFill>
                  <a:srgbClr val="929288"/>
                </a:solidFill>
                <a:latin typeface="Calibri"/>
                <a:cs typeface="Calibri"/>
              </a:rPr>
              <a:t>Code</a:t>
            </a:r>
            <a:r>
              <a:rPr dirty="0" sz="1800" spc="-20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29288"/>
                </a:solidFill>
                <a:latin typeface="Calibri"/>
                <a:cs typeface="Calibri"/>
              </a:rPr>
              <a:t>of</a:t>
            </a:r>
            <a:r>
              <a:rPr dirty="0" sz="1800" spc="-35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29288"/>
                </a:solidFill>
                <a:latin typeface="Calibri"/>
                <a:cs typeface="Calibri"/>
              </a:rPr>
              <a:t>Business</a:t>
            </a:r>
            <a:r>
              <a:rPr dirty="0" sz="1800" spc="-35">
                <a:solidFill>
                  <a:srgbClr val="929288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29288"/>
                </a:solidFill>
                <a:latin typeface="Calibri"/>
                <a:cs typeface="Calibri"/>
              </a:rPr>
              <a:t>Conduct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74191" y="1048511"/>
            <a:ext cx="11013440" cy="4888230"/>
            <a:chOff x="774191" y="1048511"/>
            <a:chExt cx="11013440" cy="488823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191" y="1048511"/>
              <a:ext cx="3227070" cy="488823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9143" y="1232915"/>
              <a:ext cx="3487674" cy="464591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1547" y="1760219"/>
              <a:ext cx="4735829" cy="353949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899659" y="1118616"/>
            <a:ext cx="2044064" cy="2097405"/>
            <a:chOff x="4899659" y="1118616"/>
            <a:chExt cx="2044064" cy="20974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9659" y="1118616"/>
              <a:ext cx="2043684" cy="20970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263" y="1286256"/>
              <a:ext cx="1382267" cy="1383791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586740" y="227406"/>
            <a:ext cx="5394325" cy="873125"/>
            <a:chOff x="586740" y="227406"/>
            <a:chExt cx="5394325" cy="87312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" y="227406"/>
              <a:ext cx="4291584" cy="5458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408" y="734567"/>
              <a:ext cx="5383403" cy="365760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41086" y="5301350"/>
            <a:ext cx="1399062" cy="45732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86655" y="822748"/>
            <a:ext cx="1404724" cy="3706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91571" y="2432304"/>
            <a:ext cx="1402079" cy="304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05216" y="2173223"/>
            <a:ext cx="1403603" cy="40843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36580" y="4567428"/>
            <a:ext cx="1013459" cy="4861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890759" y="3425952"/>
            <a:ext cx="1859279" cy="51816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76843" y="4913376"/>
            <a:ext cx="1324355" cy="65379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50552" y="3864864"/>
            <a:ext cx="1744979" cy="76047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29839" y="5769689"/>
            <a:ext cx="1790072" cy="26503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02395" y="3770376"/>
            <a:ext cx="1068324" cy="49072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148828" y="2647188"/>
            <a:ext cx="697992" cy="917448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232135" y="2869692"/>
            <a:ext cx="1008887" cy="44805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183880" y="1207008"/>
            <a:ext cx="952500" cy="733044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244583" y="2740151"/>
            <a:ext cx="608063" cy="711708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350148" y="4424343"/>
            <a:ext cx="1291285" cy="163872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38555" y="1420367"/>
            <a:ext cx="667512" cy="655320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8555" y="2436876"/>
            <a:ext cx="667512" cy="655320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38555" y="3451859"/>
            <a:ext cx="667512" cy="652271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38555" y="4389120"/>
            <a:ext cx="667512" cy="652271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94359" y="5390388"/>
            <a:ext cx="665988" cy="655320"/>
          </a:xfrm>
          <a:prstGeom prst="rect">
            <a:avLst/>
          </a:prstGeom>
        </p:spPr>
      </p:pic>
      <p:sp>
        <p:nvSpPr>
          <p:cNvPr id="28" name="object 28" descr=""/>
          <p:cNvSpPr txBox="1"/>
          <p:nvPr/>
        </p:nvSpPr>
        <p:spPr>
          <a:xfrm>
            <a:off x="308559" y="1310386"/>
            <a:ext cx="7271384" cy="49282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076325" marR="5080">
              <a:lnSpc>
                <a:spcPts val="1190"/>
              </a:lnSpc>
              <a:spcBef>
                <a:spcPts val="250"/>
              </a:spcBef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Since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its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earliest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days,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has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been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 strong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player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 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power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business.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Today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handling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gas,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coal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oil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fired power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plants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well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hydro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power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plants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remains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one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core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activities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FLS.</a:t>
            </a:r>
            <a:endParaRPr sz="1100">
              <a:latin typeface="Calibri"/>
              <a:cs typeface="Calibri"/>
            </a:endParaRPr>
          </a:p>
          <a:p>
            <a:pPr marL="1076325">
              <a:lnSpc>
                <a:spcPts val="1105"/>
              </a:lnSpc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offers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unique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expertise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handling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Heat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Recovery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Steam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Generators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(HRSG),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boilers,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generators,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steam</a:t>
            </a:r>
            <a:endParaRPr sz="1100">
              <a:latin typeface="Calibri"/>
              <a:cs typeface="Calibri"/>
            </a:endParaRPr>
          </a:p>
          <a:p>
            <a:pPr marL="1076325">
              <a:lnSpc>
                <a:spcPts val="1255"/>
              </a:lnSpc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gas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turbines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well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all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other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related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equipment.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100">
              <a:latin typeface="Calibri"/>
              <a:cs typeface="Calibri"/>
            </a:endParaRPr>
          </a:p>
          <a:p>
            <a:pPr marL="1076325">
              <a:lnSpc>
                <a:spcPts val="1255"/>
              </a:lnSpc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recent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boom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 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upgrade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green field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construction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petro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chemical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plants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worldwide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has</a:t>
            </a:r>
            <a:endParaRPr sz="1100">
              <a:latin typeface="Calibri"/>
              <a:cs typeface="Calibri"/>
            </a:endParaRPr>
          </a:p>
          <a:p>
            <a:pPr marL="1076325" marR="152400">
              <a:lnSpc>
                <a:spcPts val="1190"/>
              </a:lnSpc>
              <a:spcBef>
                <a:spcPts val="85"/>
              </a:spcBef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strengthened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FLS’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activity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 this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industry.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support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desire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many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clients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 this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field,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ship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modular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1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order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save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construction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time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cost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site.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FLS’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conducts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extensive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studies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before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commencement</a:t>
            </a:r>
            <a:r>
              <a:rPr dirty="0" sz="11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each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project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find the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best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solution.</a:t>
            </a:r>
            <a:endParaRPr sz="1100">
              <a:latin typeface="Calibri"/>
              <a:cs typeface="Calibri"/>
            </a:endParaRPr>
          </a:p>
          <a:p>
            <a:pPr marL="131445">
              <a:lnSpc>
                <a:spcPct val="100000"/>
              </a:lnSpc>
              <a:spcBef>
                <a:spcPts val="815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Petrochemical</a:t>
            </a:r>
            <a:endParaRPr sz="1200">
              <a:latin typeface="Calibri"/>
              <a:cs typeface="Calibri"/>
            </a:endParaRPr>
          </a:p>
          <a:p>
            <a:pPr marL="1076325" marR="177165">
              <a:lnSpc>
                <a:spcPts val="1190"/>
              </a:lnSpc>
              <a:spcBef>
                <a:spcPts val="1010"/>
              </a:spcBef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offers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wide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range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services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mining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industry.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Often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these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projects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are located</a:t>
            </a:r>
            <a:r>
              <a:rPr dirty="0" sz="1100" spc="-5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remote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locations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with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little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or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no</a:t>
            </a:r>
            <a:r>
              <a:rPr dirty="0" sz="11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transport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infrastructure.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offers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high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level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knowledge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100" spc="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providing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logistics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for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actual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construction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mines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shipping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consumables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such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dump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trucks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earth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moving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machines.</a:t>
            </a:r>
            <a:endParaRPr sz="1100">
              <a:latin typeface="Calibri"/>
              <a:cs typeface="Calibri"/>
            </a:endParaRPr>
          </a:p>
          <a:p>
            <a:pPr marL="327025">
              <a:lnSpc>
                <a:spcPct val="100000"/>
              </a:lnSpc>
              <a:spcBef>
                <a:spcPts val="919"/>
              </a:spcBef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Mining</a:t>
            </a:r>
            <a:endParaRPr sz="1200">
              <a:latin typeface="Calibri"/>
              <a:cs typeface="Calibri"/>
            </a:endParaRPr>
          </a:p>
          <a:p>
            <a:pPr marL="1076325">
              <a:lnSpc>
                <a:spcPts val="1255"/>
              </a:lnSpc>
              <a:spcBef>
                <a:spcPts val="680"/>
              </a:spcBef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construction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large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infrastructure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projects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presents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unique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challenges.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FLS’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has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been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supporting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clients</a:t>
            </a:r>
            <a:endParaRPr sz="1100">
              <a:latin typeface="Calibri"/>
              <a:cs typeface="Calibri"/>
            </a:endParaRPr>
          </a:p>
          <a:p>
            <a:pPr marL="1076325">
              <a:lnSpc>
                <a:spcPts val="1190"/>
              </a:lnSpc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port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well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road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construction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many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years.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Major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infrastructure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requires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precise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co-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ordination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1076325" marR="7620">
              <a:lnSpc>
                <a:spcPts val="1190"/>
              </a:lnSpc>
              <a:spcBef>
                <a:spcPts val="80"/>
              </a:spcBef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ensure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that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equipment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 materials</a:t>
            </a:r>
            <a:r>
              <a:rPr dirty="0" sz="11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various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suppliers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are in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right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place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at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right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time.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FLS’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team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draws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on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extensive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knowledge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experience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give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our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clients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best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possible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options</a:t>
            </a:r>
            <a:r>
              <a:rPr dirty="0" sz="11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project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management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supply,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shipping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transportation.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30"/>
              </a:lnSpc>
            </a:pPr>
            <a:r>
              <a:rPr dirty="0" sz="1200" spc="-10" b="1">
                <a:solidFill>
                  <a:srgbClr val="005FAA"/>
                </a:solidFill>
                <a:latin typeface="Calibri"/>
                <a:cs typeface="Calibri"/>
              </a:rPr>
              <a:t>Infrastructure</a:t>
            </a:r>
            <a:endParaRPr sz="1200">
              <a:latin typeface="Calibri"/>
              <a:cs typeface="Calibri"/>
            </a:endParaRPr>
          </a:p>
          <a:p>
            <a:pPr marL="1076325" marR="26670">
              <a:lnSpc>
                <a:spcPts val="1190"/>
              </a:lnSpc>
              <a:spcBef>
                <a:spcPts val="905"/>
              </a:spcBef>
            </a:pP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Being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 creative</a:t>
            </a:r>
            <a:r>
              <a:rPr dirty="0" sz="1100" spc="-3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 innovative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organization,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is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always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looking</a:t>
            </a:r>
            <a:r>
              <a:rPr dirty="0" sz="1100" spc="-4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for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new</a:t>
            </a:r>
            <a:r>
              <a:rPr dirty="0" sz="1100" spc="-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markets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 challenges.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From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1D1D1B"/>
                </a:solidFill>
                <a:latin typeface="Calibri"/>
                <a:cs typeface="Calibri"/>
              </a:rPr>
              <a:t>the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construction</a:t>
            </a:r>
            <a:r>
              <a:rPr dirty="0" sz="1100" spc="-5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steel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and other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plants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the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Oil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&amp;</a:t>
            </a:r>
            <a:r>
              <a:rPr dirty="0" sz="1100" spc="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Gas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industry,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FLS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continues</a:t>
            </a:r>
            <a:r>
              <a:rPr dirty="0" sz="1100" spc="-4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strive</a:t>
            </a:r>
            <a:r>
              <a:rPr dirty="0" sz="1100" spc="-2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to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lead</a:t>
            </a:r>
            <a:r>
              <a:rPr dirty="0" sz="1100" spc="-1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by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 providing </a:t>
            </a:r>
            <a:r>
              <a:rPr dirty="0" sz="1100">
                <a:solidFill>
                  <a:srgbClr val="1D1D1B"/>
                </a:solidFill>
                <a:latin typeface="Calibri"/>
                <a:cs typeface="Calibri"/>
              </a:rPr>
              <a:t>excellent</a:t>
            </a:r>
            <a:r>
              <a:rPr dirty="0" sz="1100" spc="-35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D1D1B"/>
                </a:solidFill>
                <a:latin typeface="Calibri"/>
                <a:cs typeface="Calibri"/>
              </a:rPr>
              <a:t>services.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L="210185">
              <a:lnSpc>
                <a:spcPct val="100000"/>
              </a:lnSpc>
            </a:pPr>
            <a:r>
              <a:rPr dirty="0" sz="1200" spc="-20" b="1">
                <a:solidFill>
                  <a:srgbClr val="005FAA"/>
                </a:solidFill>
                <a:latin typeface="Calibri"/>
                <a:cs typeface="Calibri"/>
              </a:rPr>
              <a:t>Other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9" name="object 29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822180" y="4623815"/>
            <a:ext cx="521207" cy="57911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963849" y="900866"/>
            <a:ext cx="705225" cy="703722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526523" y="1321308"/>
            <a:ext cx="1042416" cy="879348"/>
          </a:xfrm>
          <a:prstGeom prst="rect">
            <a:avLst/>
          </a:prstGeom>
        </p:spPr>
      </p:pic>
      <p:sp>
        <p:nvSpPr>
          <p:cNvPr id="32" name="object 3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QUALITY</a:t>
            </a:r>
            <a:r>
              <a:rPr dirty="0" spc="-35"/>
              <a:t> </a:t>
            </a:r>
            <a:r>
              <a:rPr dirty="0" spc="-10"/>
              <a:t>ASSURANCE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659" y="3293364"/>
            <a:ext cx="848676" cy="8595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934" y="4791495"/>
            <a:ext cx="854126" cy="85694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19785" y="1890141"/>
            <a:ext cx="5823585" cy="419163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just" marL="1332865" marR="5080">
              <a:lnSpc>
                <a:spcPts val="1080"/>
              </a:lnSpc>
              <a:spcBef>
                <a:spcPts val="229"/>
              </a:spcBef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</a:t>
            </a:r>
            <a:r>
              <a:rPr dirty="0" sz="1000" spc="8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are</a:t>
            </a:r>
            <a:r>
              <a:rPr dirty="0" sz="1000" spc="1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constantly</a:t>
            </a:r>
            <a:r>
              <a:rPr dirty="0" sz="1000" spc="10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focused</a:t>
            </a:r>
            <a:r>
              <a:rPr dirty="0" sz="1000" spc="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to</a:t>
            </a:r>
            <a:r>
              <a:rPr dirty="0" sz="1000" spc="9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provide</a:t>
            </a:r>
            <a:r>
              <a:rPr dirty="0" sz="1000" spc="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services</a:t>
            </a:r>
            <a:r>
              <a:rPr dirty="0" sz="1000" spc="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that</a:t>
            </a:r>
            <a:r>
              <a:rPr dirty="0" sz="1000" spc="1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meet</a:t>
            </a:r>
            <a:r>
              <a:rPr dirty="0" sz="1000" spc="114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our</a:t>
            </a:r>
            <a:r>
              <a:rPr dirty="0" sz="1000" spc="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customer’s,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applicable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statutory</a:t>
            </a:r>
            <a:r>
              <a:rPr dirty="0" sz="1000" spc="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 regulatory</a:t>
            </a:r>
            <a:r>
              <a:rPr dirty="0" sz="1000" spc="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requirements.</a:t>
            </a:r>
            <a:r>
              <a:rPr dirty="0" sz="1000" spc="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Through</a:t>
            </a:r>
            <a:r>
              <a:rPr dirty="0" sz="1000" spc="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our</a:t>
            </a:r>
            <a:r>
              <a:rPr dirty="0" sz="1000" spc="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Quality</a:t>
            </a:r>
            <a:r>
              <a:rPr dirty="0" sz="1000" spc="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Management</a:t>
            </a:r>
            <a:r>
              <a:rPr dirty="0" sz="1000" spc="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System,</a:t>
            </a:r>
            <a:r>
              <a:rPr dirty="0" sz="1000" spc="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we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 enhance</a:t>
            </a:r>
            <a:r>
              <a:rPr dirty="0" sz="1000" spc="4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customer</a:t>
            </a:r>
            <a:r>
              <a:rPr dirty="0" sz="1000" spc="5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satisfaction,</a:t>
            </a:r>
            <a:r>
              <a:rPr dirty="0" sz="1000" spc="5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developing</a:t>
            </a:r>
            <a:r>
              <a:rPr dirty="0" sz="1000" spc="5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processes</a:t>
            </a:r>
            <a:r>
              <a:rPr dirty="0" sz="1000" spc="4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for</a:t>
            </a:r>
            <a:r>
              <a:rPr dirty="0" sz="1000" spc="5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continual</a:t>
            </a:r>
            <a:r>
              <a:rPr dirty="0" sz="1000" spc="5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improvement</a:t>
            </a:r>
            <a:r>
              <a:rPr dirty="0" sz="1000" spc="5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 the</a:t>
            </a:r>
            <a:r>
              <a:rPr dirty="0" sz="1000" spc="1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assurance</a:t>
            </a:r>
            <a:r>
              <a:rPr dirty="0" sz="1000" spc="1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of</a:t>
            </a:r>
            <a:r>
              <a:rPr dirty="0" sz="1000" spc="1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conformity.</a:t>
            </a:r>
            <a:r>
              <a:rPr dirty="0" sz="1000" spc="16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</a:t>
            </a:r>
            <a:r>
              <a:rPr dirty="0" sz="1000" spc="1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have</a:t>
            </a:r>
            <a:r>
              <a:rPr dirty="0" sz="1000" spc="1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adopted</a:t>
            </a:r>
            <a:r>
              <a:rPr dirty="0" sz="1000" spc="18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one</a:t>
            </a:r>
            <a:r>
              <a:rPr dirty="0" sz="1000" spc="1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of</a:t>
            </a:r>
            <a:r>
              <a:rPr dirty="0" sz="1000" spc="16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the</a:t>
            </a:r>
            <a:r>
              <a:rPr dirty="0" sz="1000" spc="1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world</a:t>
            </a:r>
            <a:r>
              <a:rPr dirty="0" sz="1000" spc="18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leading</a:t>
            </a:r>
            <a:r>
              <a:rPr dirty="0" sz="1000" spc="1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modular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enterprise system</a:t>
            </a:r>
            <a:r>
              <a:rPr dirty="0" sz="1000" spc="-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that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streamlines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operations,</a:t>
            </a:r>
            <a:r>
              <a:rPr dirty="0" sz="1000" spc="-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accounting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-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business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 development</a:t>
            </a:r>
            <a:r>
              <a:rPr dirty="0" sz="1000" spc="-10">
                <a:solidFill>
                  <a:srgbClr val="2D75B6"/>
                </a:solidFill>
                <a:latin typeface="Georgia"/>
                <a:cs typeface="Georgia"/>
              </a:rPr>
              <a:t>.</a:t>
            </a: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1000">
              <a:latin typeface="Georgia"/>
              <a:cs typeface="Georgia"/>
            </a:endParaRPr>
          </a:p>
          <a:p>
            <a:pPr marL="118110">
              <a:lnSpc>
                <a:spcPct val="100000"/>
              </a:lnSpc>
            </a:pPr>
            <a:r>
              <a:rPr dirty="0" sz="1600" b="1">
                <a:solidFill>
                  <a:srgbClr val="5F8A1D"/>
                </a:solidFill>
                <a:latin typeface="Calibri"/>
                <a:cs typeface="Calibri"/>
              </a:rPr>
              <a:t>HEALTH</a:t>
            </a:r>
            <a:r>
              <a:rPr dirty="0" sz="1600" spc="-2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F8A1D"/>
                </a:solidFill>
                <a:latin typeface="Calibri"/>
                <a:cs typeface="Calibri"/>
              </a:rPr>
              <a:t>&amp;</a:t>
            </a:r>
            <a:r>
              <a:rPr dirty="0" sz="1600" spc="-2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F8A1D"/>
                </a:solidFill>
                <a:latin typeface="Calibri"/>
                <a:cs typeface="Calibri"/>
              </a:rPr>
              <a:t>SAFETY</a:t>
            </a:r>
            <a:endParaRPr sz="1600">
              <a:latin typeface="Calibri"/>
              <a:cs typeface="Calibri"/>
            </a:endParaRPr>
          </a:p>
          <a:p>
            <a:pPr algn="just" marL="1323340" marR="14604">
              <a:lnSpc>
                <a:spcPct val="90000"/>
              </a:lnSpc>
              <a:spcBef>
                <a:spcPts val="580"/>
              </a:spcBef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Health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&amp;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Safety</a:t>
            </a:r>
            <a:r>
              <a:rPr dirty="0" sz="1000" spc="1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is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our</a:t>
            </a:r>
            <a:r>
              <a:rPr dirty="0" sz="1000" spc="1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first</a:t>
            </a:r>
            <a:r>
              <a:rPr dirty="0" sz="1000" spc="1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priority.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FLS</a:t>
            </a:r>
            <a:r>
              <a:rPr dirty="0" sz="1000" spc="114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is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constantly</a:t>
            </a:r>
            <a:r>
              <a:rPr dirty="0" sz="1000" spc="1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providing</a:t>
            </a:r>
            <a:r>
              <a:rPr dirty="0" sz="1000" spc="1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H&amp;S</a:t>
            </a:r>
            <a:r>
              <a:rPr dirty="0" sz="1000" spc="114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trainings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for</a:t>
            </a:r>
            <a:r>
              <a:rPr dirty="0" sz="1000" spc="1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all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 members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of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staff</a:t>
            </a:r>
            <a:r>
              <a:rPr dirty="0" sz="1000" spc="29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as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well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as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blue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collar</a:t>
            </a:r>
            <a:r>
              <a:rPr dirty="0" sz="1000" spc="29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sub-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contracting</a:t>
            </a:r>
            <a:r>
              <a:rPr dirty="0" sz="1000" spc="30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parties.</a:t>
            </a:r>
            <a:r>
              <a:rPr dirty="0" sz="1000" spc="30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follow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international</a:t>
            </a:r>
            <a:r>
              <a:rPr dirty="0" sz="1000" spc="4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rules</a:t>
            </a:r>
            <a:r>
              <a:rPr dirty="0" sz="1000" spc="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guidelines</a:t>
            </a:r>
            <a:r>
              <a:rPr dirty="0" sz="1000" spc="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as</a:t>
            </a:r>
            <a:r>
              <a:rPr dirty="0" sz="1000" spc="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</a:t>
            </a:r>
            <a:r>
              <a:rPr dirty="0" sz="1000" spc="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are</a:t>
            </a:r>
            <a:r>
              <a:rPr dirty="0" sz="1000" spc="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very</a:t>
            </a:r>
            <a:r>
              <a:rPr dirty="0" sz="1000" spc="4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conscious</a:t>
            </a:r>
            <a:r>
              <a:rPr dirty="0" sz="1000" spc="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concerned</a:t>
            </a:r>
            <a:r>
              <a:rPr dirty="0" sz="1000" spc="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to</a:t>
            </a:r>
            <a:r>
              <a:rPr dirty="0" sz="1000" spc="4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foster</a:t>
            </a:r>
            <a:r>
              <a:rPr dirty="0" sz="1000" spc="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2D75B6"/>
                </a:solidFill>
                <a:latin typeface="Calibri"/>
                <a:cs typeface="Calibri"/>
              </a:rPr>
              <a:t>a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 safe</a:t>
            </a:r>
            <a:r>
              <a:rPr dirty="0" sz="1000" spc="6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healthy</a:t>
            </a:r>
            <a:r>
              <a:rPr dirty="0" sz="1000" spc="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work</a:t>
            </a:r>
            <a:r>
              <a:rPr dirty="0" sz="1000" spc="7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environment</a:t>
            </a:r>
            <a:r>
              <a:rPr dirty="0" sz="1000" spc="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for</a:t>
            </a:r>
            <a:r>
              <a:rPr dirty="0" sz="1000" spc="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our</a:t>
            </a:r>
            <a:r>
              <a:rPr dirty="0" sz="1000" spc="7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teams.</a:t>
            </a:r>
            <a:r>
              <a:rPr dirty="0" sz="1000" spc="7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</a:t>
            </a:r>
            <a:r>
              <a:rPr dirty="0" sz="1000" spc="6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ensure</a:t>
            </a:r>
            <a:r>
              <a:rPr dirty="0" sz="1000" spc="7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that</a:t>
            </a:r>
            <a:r>
              <a:rPr dirty="0" sz="1000" spc="8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each</a:t>
            </a:r>
            <a:r>
              <a:rPr dirty="0" sz="1000" spc="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project</a:t>
            </a:r>
            <a:r>
              <a:rPr dirty="0" sz="1000" spc="7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 every</a:t>
            </a:r>
            <a:r>
              <a:rPr dirty="0" sz="1000" spc="2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shipment</a:t>
            </a:r>
            <a:r>
              <a:rPr dirty="0" sz="1000" spc="24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will</a:t>
            </a:r>
            <a:r>
              <a:rPr dirty="0" sz="1000" spc="2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always</a:t>
            </a:r>
            <a:r>
              <a:rPr dirty="0" sz="1000" spc="204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be</a:t>
            </a:r>
            <a:r>
              <a:rPr dirty="0" sz="1000" spc="2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handled</a:t>
            </a:r>
            <a:r>
              <a:rPr dirty="0" sz="1000" spc="2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in</a:t>
            </a:r>
            <a:r>
              <a:rPr dirty="0" sz="1000" spc="2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</a:t>
            </a:r>
            <a:r>
              <a:rPr dirty="0" sz="1000" spc="2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safe,</a:t>
            </a:r>
            <a:r>
              <a:rPr dirty="0" sz="1000" spc="2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timely,</a:t>
            </a:r>
            <a:r>
              <a:rPr dirty="0" sz="1000" spc="2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systematic</a:t>
            </a:r>
            <a:r>
              <a:rPr dirty="0" sz="1000" spc="2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229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efficient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manner.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FLS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will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never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compromise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H&amp;S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of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the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people</a:t>
            </a:r>
            <a:r>
              <a:rPr dirty="0" sz="1000" spc="30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29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the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quality</a:t>
            </a:r>
            <a:r>
              <a:rPr dirty="0" sz="1000" spc="30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of</a:t>
            </a:r>
            <a:r>
              <a:rPr dirty="0" sz="1000" spc="29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the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 equipment</a:t>
            </a:r>
            <a:r>
              <a:rPr dirty="0" sz="1000" spc="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used</a:t>
            </a:r>
            <a:r>
              <a:rPr dirty="0" sz="1000" spc="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for</a:t>
            </a:r>
            <a:r>
              <a:rPr dirty="0" sz="1000" spc="-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considerations</a:t>
            </a:r>
            <a:r>
              <a:rPr dirty="0" sz="1000" spc="-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of</a:t>
            </a:r>
            <a:r>
              <a:rPr dirty="0" sz="1000" spc="-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cost.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000">
              <a:latin typeface="Calibri"/>
              <a:cs typeface="Calibri"/>
            </a:endParaRPr>
          </a:p>
          <a:p>
            <a:pPr marL="118110">
              <a:lnSpc>
                <a:spcPct val="100000"/>
              </a:lnSpc>
            </a:pP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FLS</a:t>
            </a:r>
            <a:r>
              <a:rPr dirty="0" u="sng" sz="1100" spc="-2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WILL</a:t>
            </a:r>
            <a:r>
              <a:rPr dirty="0" u="sng" sz="1100" spc="-25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SELECT</a:t>
            </a:r>
            <a:r>
              <a:rPr dirty="0" u="sng" sz="1100" spc="-15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AND</a:t>
            </a:r>
            <a:r>
              <a:rPr dirty="0" u="sng" sz="1100" spc="-3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WORK ONLY</a:t>
            </a:r>
            <a:r>
              <a:rPr dirty="0" u="sng" sz="1100" spc="-15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WITH</a:t>
            </a:r>
            <a:r>
              <a:rPr dirty="0" u="sng" sz="1100" spc="-5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AGENTS</a:t>
            </a:r>
            <a:r>
              <a:rPr dirty="0" u="sng" sz="1100" spc="-4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AND</a:t>
            </a:r>
            <a:r>
              <a:rPr dirty="0" u="sng" sz="1100" spc="-4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PARTNERS</a:t>
            </a:r>
            <a:r>
              <a:rPr dirty="0" u="sng" sz="1100" spc="-25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spc="-10" b="1">
                <a:solidFill>
                  <a:srgbClr val="5F8A1D"/>
                </a:solidFill>
                <a:uFill>
                  <a:solidFill>
                    <a:srgbClr val="5F8A1D"/>
                  </a:solidFill>
                </a:uFill>
                <a:latin typeface="Calibri"/>
                <a:cs typeface="Calibri"/>
              </a:rPr>
              <a:t>WHICH:</a:t>
            </a:r>
            <a:endParaRPr sz="1100">
              <a:latin typeface="Calibri"/>
              <a:cs typeface="Calibri"/>
            </a:endParaRPr>
          </a:p>
          <a:p>
            <a:pPr marL="1504950" indent="-17208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1504950" algn="l"/>
              </a:tabLst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Are</a:t>
            </a:r>
            <a:r>
              <a:rPr dirty="0" sz="1000" spc="-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fully certified</a:t>
            </a:r>
            <a:r>
              <a:rPr dirty="0" sz="1000" spc="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to</a:t>
            </a:r>
            <a:r>
              <a:rPr dirty="0" sz="1000" spc="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international standards</a:t>
            </a:r>
            <a:endParaRPr sz="1000">
              <a:latin typeface="Calibri"/>
              <a:cs typeface="Calibri"/>
            </a:endParaRPr>
          </a:p>
          <a:p>
            <a:pPr marL="1504950" indent="-172085">
              <a:lnSpc>
                <a:spcPct val="100000"/>
              </a:lnSpc>
              <a:buFont typeface="Arial"/>
              <a:buChar char="•"/>
              <a:tabLst>
                <a:tab pos="1504950" algn="l"/>
              </a:tabLst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Fulfil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our</a:t>
            </a:r>
            <a:r>
              <a:rPr dirty="0" sz="1000" spc="-1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own</a:t>
            </a:r>
            <a:r>
              <a:rPr dirty="0" sz="1000" spc="-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strict</a:t>
            </a:r>
            <a:r>
              <a:rPr dirty="0" sz="1000" spc="-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quality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standards</a:t>
            </a:r>
            <a:endParaRPr sz="1000">
              <a:latin typeface="Calibri"/>
              <a:cs typeface="Calibri"/>
            </a:endParaRPr>
          </a:p>
          <a:p>
            <a:pPr marL="1504950" indent="-172085">
              <a:lnSpc>
                <a:spcPct val="100000"/>
              </a:lnSpc>
              <a:buFont typeface="Arial"/>
              <a:buChar char="•"/>
              <a:tabLst>
                <a:tab pos="1504950" algn="l"/>
              </a:tabLst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Have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sufficient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insurance</a:t>
            </a:r>
            <a:r>
              <a:rPr dirty="0" sz="1000" spc="-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coverage</a:t>
            </a:r>
            <a:endParaRPr sz="1000">
              <a:latin typeface="Calibri"/>
              <a:cs typeface="Calibri"/>
            </a:endParaRPr>
          </a:p>
          <a:p>
            <a:pPr marL="1504950" indent="-172085">
              <a:lnSpc>
                <a:spcPct val="100000"/>
              </a:lnSpc>
              <a:buFont typeface="Arial"/>
              <a:buChar char="•"/>
              <a:tabLst>
                <a:tab pos="1504950" algn="l"/>
              </a:tabLst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Operate</a:t>
            </a:r>
            <a:r>
              <a:rPr dirty="0" sz="1000" spc="-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with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well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maintained</a:t>
            </a:r>
            <a:r>
              <a:rPr dirty="0" sz="1000" spc="-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-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regular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tested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 equipment</a:t>
            </a:r>
            <a:endParaRPr sz="1000">
              <a:latin typeface="Calibri"/>
              <a:cs typeface="Calibri"/>
            </a:endParaRPr>
          </a:p>
          <a:p>
            <a:pPr marL="1504950" indent="-172085">
              <a:lnSpc>
                <a:spcPct val="100000"/>
              </a:lnSpc>
              <a:buFont typeface="Arial"/>
              <a:buChar char="•"/>
              <a:tabLst>
                <a:tab pos="1504950" algn="l"/>
              </a:tabLst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Are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well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managed</a:t>
            </a:r>
            <a:r>
              <a:rPr dirty="0" sz="1000" spc="-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staff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regularly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trained</a:t>
            </a:r>
            <a:endParaRPr sz="1000">
              <a:latin typeface="Calibri"/>
              <a:cs typeface="Calibri"/>
            </a:endParaRPr>
          </a:p>
          <a:p>
            <a:pPr marL="1504950" indent="-172085">
              <a:lnSpc>
                <a:spcPct val="100000"/>
              </a:lnSpc>
              <a:buFont typeface="Arial"/>
              <a:buChar char="•"/>
              <a:tabLst>
                <a:tab pos="1504950" algn="l"/>
              </a:tabLst>
            </a:pP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Have</a:t>
            </a:r>
            <a:r>
              <a:rPr dirty="0" sz="1000" spc="-2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</a:t>
            </a:r>
            <a:r>
              <a:rPr dirty="0" sz="1000" spc="-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long</a:t>
            </a:r>
            <a:r>
              <a:rPr dirty="0" sz="1000" spc="-3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successful history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and</a:t>
            </a:r>
            <a:r>
              <a:rPr dirty="0" sz="1000" spc="-3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proven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2D75B6"/>
                </a:solidFill>
                <a:latin typeface="Calibri"/>
                <a:cs typeface="Calibri"/>
              </a:rPr>
              <a:t>track</a:t>
            </a:r>
            <a:r>
              <a:rPr dirty="0" sz="1000" spc="-25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2D75B6"/>
                </a:solidFill>
                <a:latin typeface="Calibri"/>
                <a:cs typeface="Calibri"/>
              </a:rPr>
              <a:t>record</a:t>
            </a:r>
            <a:endParaRPr sz="1000">
              <a:latin typeface="Calibri"/>
              <a:cs typeface="Calibri"/>
            </a:endParaRPr>
          </a:p>
          <a:p>
            <a:pPr marL="12700" marR="462280">
              <a:lnSpc>
                <a:spcPct val="100000"/>
              </a:lnSpc>
              <a:spcBef>
                <a:spcPts val="755"/>
              </a:spcBef>
            </a:pP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FLS</a:t>
            </a:r>
            <a:r>
              <a:rPr dirty="0" sz="900" spc="-1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REQUIRES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THE</a:t>
            </a:r>
            <a:r>
              <a:rPr dirty="0" sz="900" spc="-1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ACTIVE</a:t>
            </a:r>
            <a:r>
              <a:rPr dirty="0" sz="900" spc="1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COMMITMENT</a:t>
            </a:r>
            <a:r>
              <a:rPr dirty="0" sz="900" spc="-3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TO,</a:t>
            </a:r>
            <a:r>
              <a:rPr dirty="0" sz="900" spc="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AND</a:t>
            </a:r>
            <a:r>
              <a:rPr dirty="0" sz="900" spc="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ACCOUNTABILITY</a:t>
            </a:r>
            <a:r>
              <a:rPr dirty="0" sz="900" spc="-1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FOR,</a:t>
            </a:r>
            <a:r>
              <a:rPr dirty="0" sz="900" spc="1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OCCUPATIONAL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HEALTH, SAFETY</a:t>
            </a:r>
            <a:r>
              <a:rPr dirty="0" sz="900" spc="1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spc="-25" b="1">
                <a:solidFill>
                  <a:srgbClr val="5F8A1D"/>
                </a:solidFill>
                <a:latin typeface="Calibri"/>
                <a:cs typeface="Calibri"/>
              </a:rPr>
              <a:t>AND</a:t>
            </a:r>
            <a:r>
              <a:rPr dirty="0" sz="900" spc="50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ENVIRONMENT</a:t>
            </a:r>
            <a:r>
              <a:rPr dirty="0" sz="900" spc="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FROM</a:t>
            </a:r>
            <a:r>
              <a:rPr dirty="0" sz="900" spc="1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ALL 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EMPLOYEES</a:t>
            </a:r>
            <a:r>
              <a:rPr dirty="0" sz="900" spc="-35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5F8A1D"/>
                </a:solidFill>
                <a:latin typeface="Calibri"/>
                <a:cs typeface="Calibri"/>
              </a:rPr>
              <a:t>AND</a:t>
            </a:r>
            <a:r>
              <a:rPr dirty="0" sz="900" spc="10" b="1">
                <a:solidFill>
                  <a:srgbClr val="5F8A1D"/>
                </a:solidFill>
                <a:latin typeface="Calibri"/>
                <a:cs typeface="Calibri"/>
              </a:rPr>
              <a:t> </a:t>
            </a:r>
            <a:r>
              <a:rPr dirty="0" sz="900" spc="-10" b="1">
                <a:solidFill>
                  <a:srgbClr val="5F8A1D"/>
                </a:solidFill>
                <a:latin typeface="Calibri"/>
                <a:cs typeface="Calibri"/>
              </a:rPr>
              <a:t>CONTRACTORS.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85010" marR="1384300" indent="-39624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OCCUPATIONAL </a:t>
            </a:r>
            <a:r>
              <a:rPr dirty="0"/>
              <a:t>HEALTH,</a:t>
            </a:r>
            <a:r>
              <a:rPr dirty="0" spc="10"/>
              <a:t> </a:t>
            </a:r>
            <a:r>
              <a:rPr dirty="0"/>
              <a:t>SAFETY</a:t>
            </a:r>
            <a:r>
              <a:rPr dirty="0" spc="-20"/>
              <a:t> </a:t>
            </a:r>
            <a:r>
              <a:rPr dirty="0" spc="-25"/>
              <a:t>AND </a:t>
            </a:r>
            <a:r>
              <a:rPr dirty="0"/>
              <a:t>ENVIRONMENTAL</a:t>
            </a:r>
            <a:r>
              <a:rPr dirty="0" spc="-60"/>
              <a:t> </a:t>
            </a:r>
            <a:r>
              <a:rPr dirty="0" spc="-10"/>
              <a:t>POLICY</a:t>
            </a:r>
          </a:p>
          <a:p>
            <a:pPr marL="184785" indent="-17208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Comply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with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all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relevant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legislations</a:t>
            </a:r>
            <a:r>
              <a:rPr dirty="0" sz="900" spc="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corporate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requirements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OHSE;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Meet</a:t>
            </a:r>
            <a:r>
              <a:rPr dirty="0" sz="900" spc="-5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specified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customer</a:t>
            </a:r>
            <a:r>
              <a:rPr dirty="0" sz="900" spc="-10">
                <a:solidFill>
                  <a:srgbClr val="5F8A1D"/>
                </a:solidFill>
              </a:rPr>
              <a:t> requirements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ensure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continuous</a:t>
            </a:r>
            <a:r>
              <a:rPr dirty="0" sz="900" spc="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customer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satisfaction;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Protect,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strive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for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improvement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of,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the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health,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safety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security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people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at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all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times;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5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Eliminate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accidents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4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minimize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potential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risks;</a:t>
            </a:r>
            <a:endParaRPr sz="900"/>
          </a:p>
          <a:p>
            <a:pPr marL="184785" marR="5715" indent="-172720">
              <a:lnSpc>
                <a:spcPct val="100000"/>
              </a:lnSpc>
              <a:spcBef>
                <a:spcPts val="1075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Set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OHSE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performance objectives,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measure results,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assess and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continuously improve processes</a:t>
            </a:r>
            <a:r>
              <a:rPr dirty="0" sz="900" spc="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services,</a:t>
            </a:r>
            <a:r>
              <a:rPr dirty="0" sz="900" spc="50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through</a:t>
            </a:r>
            <a:r>
              <a:rPr dirty="0" sz="900" spc="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the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use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effective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management</a:t>
            </a:r>
            <a:r>
              <a:rPr dirty="0" sz="90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system;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5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Plan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for,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respond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to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recover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from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any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emergency,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crisis and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business </a:t>
            </a:r>
            <a:r>
              <a:rPr dirty="0" sz="900" spc="-10">
                <a:solidFill>
                  <a:srgbClr val="5F8A1D"/>
                </a:solidFill>
              </a:rPr>
              <a:t>disruption;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Minimize</a:t>
            </a:r>
            <a:r>
              <a:rPr dirty="0" sz="900" spc="204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2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impact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on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the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environment</a:t>
            </a:r>
            <a:r>
              <a:rPr dirty="0" sz="900" spc="20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through</a:t>
            </a:r>
            <a:r>
              <a:rPr dirty="0" sz="900" spc="204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pollution</a:t>
            </a:r>
            <a:r>
              <a:rPr dirty="0" sz="900" spc="2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prevention,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reduction</a:t>
            </a:r>
            <a:r>
              <a:rPr dirty="0" sz="900" spc="204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natural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resource</a:t>
            </a:r>
            <a:endParaRPr sz="900"/>
          </a:p>
          <a:p>
            <a:pPr marL="184785">
              <a:lnSpc>
                <a:spcPct val="100000"/>
              </a:lnSpc>
            </a:pPr>
            <a:r>
              <a:rPr dirty="0" sz="900">
                <a:solidFill>
                  <a:srgbClr val="5F8A1D"/>
                </a:solidFill>
              </a:rPr>
              <a:t>consumption</a:t>
            </a:r>
            <a:r>
              <a:rPr dirty="0" sz="900" spc="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emissions,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the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reduction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recycling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waste;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Apply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technical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skills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to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all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OHSE</a:t>
            </a:r>
            <a:r>
              <a:rPr dirty="0" sz="900" spc="-4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aspects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in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the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design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engineering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services;</a:t>
            </a:r>
            <a:endParaRPr sz="900"/>
          </a:p>
          <a:p>
            <a:pPr marL="184785" marR="7620" indent="-172720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Communicate</a:t>
            </a:r>
            <a:r>
              <a:rPr dirty="0" sz="900" spc="19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openly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with</a:t>
            </a:r>
            <a:r>
              <a:rPr dirty="0" sz="900" spc="18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stakeholders</a:t>
            </a:r>
            <a:r>
              <a:rPr dirty="0" sz="900" spc="19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18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ensure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</a:t>
            </a:r>
            <a:r>
              <a:rPr dirty="0" sz="900" spc="18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understanding</a:t>
            </a:r>
            <a:r>
              <a:rPr dirty="0" sz="900" spc="19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20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19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OHSE</a:t>
            </a:r>
            <a:r>
              <a:rPr dirty="0" sz="900" spc="19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policies,</a:t>
            </a:r>
            <a:r>
              <a:rPr dirty="0" sz="900" spc="18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standards,</a:t>
            </a:r>
            <a:r>
              <a:rPr dirty="0" sz="900" spc="50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programs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performance.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Reward</a:t>
            </a:r>
            <a:r>
              <a:rPr dirty="0" sz="900" spc="-3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outstanding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OHSE</a:t>
            </a:r>
            <a:r>
              <a:rPr dirty="0" sz="900" spc="-50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performance;</a:t>
            </a:r>
            <a:endParaRPr sz="900"/>
          </a:p>
          <a:p>
            <a:pPr marL="184785" indent="-1720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184785" algn="l"/>
              </a:tabLst>
            </a:pPr>
            <a:r>
              <a:rPr dirty="0" sz="900">
                <a:solidFill>
                  <a:srgbClr val="5F8A1D"/>
                </a:solidFill>
              </a:rPr>
              <a:t>Improve</a:t>
            </a:r>
            <a:r>
              <a:rPr dirty="0" sz="900" spc="6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6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performance</a:t>
            </a:r>
            <a:r>
              <a:rPr dirty="0" sz="900" spc="6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on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issues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relevant</a:t>
            </a:r>
            <a:r>
              <a:rPr dirty="0" sz="900" spc="6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to</a:t>
            </a:r>
            <a:r>
              <a:rPr dirty="0" sz="900" spc="5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6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stakeholders</a:t>
            </a:r>
            <a:r>
              <a:rPr dirty="0" sz="900" spc="6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that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are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global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concern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5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on</a:t>
            </a:r>
            <a:r>
              <a:rPr dirty="0" sz="900" spc="5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which</a:t>
            </a:r>
            <a:r>
              <a:rPr dirty="0" sz="900" spc="60">
                <a:solidFill>
                  <a:srgbClr val="5F8A1D"/>
                </a:solidFill>
              </a:rPr>
              <a:t> </a:t>
            </a:r>
            <a:r>
              <a:rPr dirty="0" sz="900" spc="-25">
                <a:solidFill>
                  <a:srgbClr val="5F8A1D"/>
                </a:solidFill>
              </a:rPr>
              <a:t>we</a:t>
            </a:r>
            <a:endParaRPr sz="900"/>
          </a:p>
          <a:p>
            <a:pPr marL="184785">
              <a:lnSpc>
                <a:spcPct val="100000"/>
              </a:lnSpc>
            </a:pPr>
            <a:r>
              <a:rPr dirty="0" sz="900">
                <a:solidFill>
                  <a:srgbClr val="5F8A1D"/>
                </a:solidFill>
              </a:rPr>
              <a:t>can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have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impact</a:t>
            </a:r>
            <a:r>
              <a:rPr dirty="0" sz="900" spc="-1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share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with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them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our</a:t>
            </a:r>
            <a:r>
              <a:rPr dirty="0" sz="900" spc="-1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knowledge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of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successful </a:t>
            </a:r>
            <a:r>
              <a:rPr dirty="0" sz="900">
                <a:solidFill>
                  <a:srgbClr val="5F8A1D"/>
                </a:solidFill>
              </a:rPr>
              <a:t>OHSE</a:t>
            </a:r>
            <a:r>
              <a:rPr dirty="0" sz="900" spc="-30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programs</a:t>
            </a:r>
            <a:r>
              <a:rPr dirty="0" sz="900" spc="-5">
                <a:solidFill>
                  <a:srgbClr val="5F8A1D"/>
                </a:solidFill>
              </a:rPr>
              <a:t> </a:t>
            </a:r>
            <a:r>
              <a:rPr dirty="0" sz="900">
                <a:solidFill>
                  <a:srgbClr val="5F8A1D"/>
                </a:solidFill>
              </a:rPr>
              <a:t>and</a:t>
            </a:r>
            <a:r>
              <a:rPr dirty="0" sz="900" spc="-25">
                <a:solidFill>
                  <a:srgbClr val="5F8A1D"/>
                </a:solidFill>
              </a:rPr>
              <a:t> </a:t>
            </a:r>
            <a:r>
              <a:rPr dirty="0" sz="900" spc="-10">
                <a:solidFill>
                  <a:srgbClr val="5F8A1D"/>
                </a:solidFill>
              </a:rPr>
              <a:t>initiatives</a:t>
            </a:r>
            <a:r>
              <a:rPr dirty="0" sz="900" spc="-10">
                <a:solidFill>
                  <a:srgbClr val="5F8A1D"/>
                </a:solidFill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740" y="227406"/>
            <a:ext cx="4291584" cy="545896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2331" cy="11338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344167"/>
              <a:ext cx="6359651" cy="429463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5827" y="1658111"/>
              <a:ext cx="3127248" cy="3544824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153792" y="2505278"/>
            <a:ext cx="1369695" cy="47370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Torbjoern</a:t>
            </a:r>
            <a:r>
              <a:rPr dirty="0" sz="1450" spc="50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spc="-10" b="1">
                <a:solidFill>
                  <a:srgbClr val="41B866"/>
                </a:solidFill>
                <a:latin typeface="Calibri"/>
                <a:cs typeface="Calibri"/>
              </a:rPr>
              <a:t>Larisch</a:t>
            </a:r>
            <a:endParaRPr sz="1450">
              <a:latin typeface="Calibri"/>
              <a:cs typeface="Calibri"/>
            </a:endParaRPr>
          </a:p>
          <a:p>
            <a:pPr marL="680085">
              <a:lnSpc>
                <a:spcPct val="100000"/>
              </a:lnSpc>
              <a:spcBef>
                <a:spcPts val="25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CEO 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(TH)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922145" y="4567809"/>
            <a:ext cx="1602740" cy="30988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1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+66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84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362</a:t>
            </a:r>
            <a:r>
              <a:rPr dirty="0" sz="9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3484</a:t>
            </a:r>
            <a:endParaRPr sz="9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torbjoern.larisch@fls-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group.com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39267" y="3194380"/>
            <a:ext cx="2885440" cy="737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3699"/>
              </a:lnSpc>
              <a:spcBef>
                <a:spcPts val="9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Torbjoern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freight</a:t>
            </a:r>
            <a:r>
              <a:rPr dirty="0" sz="9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forwarding</a:t>
            </a:r>
            <a:r>
              <a:rPr dirty="0" sz="9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logistics.</a:t>
            </a:r>
            <a:r>
              <a:rPr dirty="0" sz="90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Prior</a:t>
            </a:r>
            <a:r>
              <a:rPr dirty="0" sz="9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joining</a:t>
            </a:r>
            <a:r>
              <a:rPr dirty="0" sz="90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FLS</a:t>
            </a:r>
            <a:r>
              <a:rPr dirty="0" sz="9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spent</a:t>
            </a:r>
            <a:r>
              <a:rPr dirty="0" sz="900" spc="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900" spc="40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900" spc="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working</a:t>
            </a:r>
            <a:r>
              <a:rPr dirty="0" sz="900" spc="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South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East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Asia</a:t>
            </a:r>
            <a:r>
              <a:rPr dirty="0" sz="900" spc="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gaining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valuable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handling.</a:t>
            </a:r>
            <a:r>
              <a:rPr dirty="0" sz="90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speaks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English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German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fluently.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134100" y="1228344"/>
            <a:ext cx="6057900" cy="4401820"/>
            <a:chOff x="6134100" y="1228344"/>
            <a:chExt cx="6057900" cy="4401820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4100" y="1228344"/>
              <a:ext cx="5948172" cy="440131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49384" y="1813560"/>
              <a:ext cx="2642616" cy="332384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6643243" y="2393061"/>
            <a:ext cx="3289300" cy="25247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3365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41B866"/>
                </a:solidFill>
                <a:latin typeface="Calibri"/>
                <a:cs typeface="Calibri"/>
              </a:rPr>
              <a:t>Christopher</a:t>
            </a:r>
            <a:r>
              <a:rPr dirty="0" sz="1400" spc="-65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41B866"/>
                </a:solidFill>
                <a:latin typeface="Calibri"/>
                <a:cs typeface="Calibri"/>
              </a:rPr>
              <a:t>Schnieders</a:t>
            </a:r>
            <a:endParaRPr sz="1400">
              <a:latin typeface="Calibri"/>
              <a:cs typeface="Calibri"/>
            </a:endParaRPr>
          </a:p>
          <a:p>
            <a:pPr algn="r" marR="32384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Director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Projects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(VN)</a:t>
            </a:r>
            <a:endParaRPr sz="1400">
              <a:latin typeface="Calibri"/>
              <a:cs typeface="Calibri"/>
            </a:endParaRPr>
          </a:p>
          <a:p>
            <a:pPr algn="just" marL="12700" marR="11430">
              <a:lnSpc>
                <a:spcPct val="100000"/>
              </a:lnSpc>
              <a:spcBef>
                <a:spcPts val="82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Chris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9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9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specialist,</a:t>
            </a:r>
            <a:r>
              <a:rPr dirty="0" sz="90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900" spc="3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9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9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dirty="0" sz="9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years’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900" spc="3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3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leading</a:t>
            </a:r>
            <a:r>
              <a:rPr dirty="0" sz="900" spc="3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900" spc="3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teams</a:t>
            </a:r>
            <a:r>
              <a:rPr dirty="0" sz="90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large</a:t>
            </a:r>
            <a:r>
              <a:rPr dirty="0" sz="900" spc="3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scale</a:t>
            </a:r>
            <a:r>
              <a:rPr dirty="0" sz="900" spc="3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industrial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projects.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dirty="0" sz="9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notable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9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900" spc="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dirty="0" sz="900" spc="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Fluor’s</a:t>
            </a:r>
            <a:r>
              <a:rPr dirty="0" sz="900" spc="3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USD</a:t>
            </a:r>
            <a:r>
              <a:rPr dirty="0" sz="900" spc="3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900" spc="3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Billion</a:t>
            </a:r>
            <a:r>
              <a:rPr dirty="0" sz="900" spc="3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Ivanhoe</a:t>
            </a:r>
            <a:r>
              <a:rPr dirty="0" sz="900" spc="3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Mines</a:t>
            </a:r>
            <a:r>
              <a:rPr dirty="0" sz="900" spc="3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Oyu</a:t>
            </a:r>
            <a:r>
              <a:rPr dirty="0" sz="900" spc="3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Tolgoi</a:t>
            </a:r>
            <a:r>
              <a:rPr dirty="0" sz="900" spc="3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Copper</a:t>
            </a:r>
            <a:r>
              <a:rPr dirty="0" sz="900" spc="3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Mine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Construction</a:t>
            </a:r>
            <a:r>
              <a:rPr dirty="0" sz="9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900" spc="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Mongolia,</a:t>
            </a:r>
            <a:r>
              <a:rPr dirty="0" sz="9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9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2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largest</a:t>
            </a:r>
            <a:r>
              <a:rPr dirty="0" sz="900" spc="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copper/gold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mines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world.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involved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complete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charter</a:t>
            </a:r>
            <a:r>
              <a:rPr dirty="0" sz="9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9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shipments</a:t>
            </a:r>
            <a:r>
              <a:rPr dirty="0" sz="9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amounting</a:t>
            </a:r>
            <a:r>
              <a:rPr dirty="0" sz="9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300,000</a:t>
            </a:r>
            <a:r>
              <a:rPr dirty="0" sz="9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frtons</a:t>
            </a:r>
            <a:r>
              <a:rPr dirty="0" sz="9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9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dirty="0" sz="9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world</a:t>
            </a:r>
            <a:r>
              <a:rPr dirty="0" sz="9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Beijing,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including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1,600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km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trucking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inner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Mongolia.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arrived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Saigon in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2006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since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then has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built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extensive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company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outstanding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its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clients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Vietnam.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Chris</a:t>
            </a:r>
            <a:r>
              <a:rPr dirty="0" sz="9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r>
              <a:rPr dirty="0" sz="9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responsibility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 for project logistics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9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FLS</a:t>
            </a: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endParaRPr sz="900">
              <a:latin typeface="Calibri"/>
              <a:cs typeface="Calibri"/>
            </a:endParaRPr>
          </a:p>
          <a:p>
            <a:pPr algn="r" marR="6985">
              <a:lnSpc>
                <a:spcPct val="100000"/>
              </a:lnSpc>
              <a:spcBef>
                <a:spcPts val="32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+84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986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580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829</a:t>
            </a:r>
            <a:endParaRPr sz="9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christopher.schnieders@fls-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group.com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96870" y="637920"/>
            <a:ext cx="7606030" cy="469391"/>
          </a:xfrm>
          <a:prstGeom prst="rect">
            <a:avLst/>
          </a:prstGeom>
        </p:spPr>
      </p:pic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2331" cy="113385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03375"/>
              <a:ext cx="6359651" cy="452018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5744" y="1670304"/>
              <a:ext cx="2840736" cy="3508248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870329" y="2398902"/>
            <a:ext cx="1727200" cy="4730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10"/>
              </a:spcBef>
            </a:pP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Sven</a:t>
            </a:r>
            <a:r>
              <a:rPr dirty="0" sz="1450" spc="15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spc="-10" b="1">
                <a:solidFill>
                  <a:srgbClr val="41B866"/>
                </a:solidFill>
                <a:latin typeface="Calibri"/>
                <a:cs typeface="Calibri"/>
              </a:rPr>
              <a:t>Hoehle</a:t>
            </a:r>
            <a:endParaRPr sz="1450">
              <a:latin typeface="Calibri"/>
              <a:cs typeface="Calibri"/>
            </a:endParaRPr>
          </a:p>
          <a:p>
            <a:pPr algn="r" marR="6350">
              <a:lnSpc>
                <a:spcPct val="100000"/>
              </a:lnSpc>
              <a:spcBef>
                <a:spcPts val="25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r>
              <a:rPr dirty="0" sz="14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(VN)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213864" y="4542231"/>
            <a:ext cx="1384300" cy="3105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13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+84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909</a:t>
            </a:r>
            <a:r>
              <a:rPr dirty="0" sz="9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277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688</a:t>
            </a:r>
            <a:endParaRPr sz="9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0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sven.hoehle@fls-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group.com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4202" y="3069082"/>
            <a:ext cx="2943225" cy="10026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1800"/>
              </a:lnSpc>
              <a:spcBef>
                <a:spcPts val="95"/>
              </a:spcBef>
            </a:pP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Sven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started</a:t>
            </a:r>
            <a:r>
              <a:rPr dirty="0" sz="10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105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freight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>
                <a:solidFill>
                  <a:srgbClr val="FFFFFF"/>
                </a:solidFill>
                <a:latin typeface="Calibri"/>
                <a:cs typeface="Calibri"/>
              </a:rPr>
              <a:t>forwarding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back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2009.</a:t>
            </a:r>
            <a:r>
              <a:rPr dirty="0" sz="10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Prior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joining</a:t>
            </a:r>
            <a:r>
              <a:rPr dirty="0" sz="1050" spc="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5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FLS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dirty="0" sz="105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0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spent</a:t>
            </a:r>
            <a:r>
              <a:rPr dirty="0" sz="10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10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10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working</a:t>
            </a:r>
            <a:r>
              <a:rPr dirty="0" sz="105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5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Germany</a:t>
            </a:r>
            <a:r>
              <a:rPr dirty="0" sz="105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>
                <a:solidFill>
                  <a:srgbClr val="FFFFFF"/>
                </a:solidFill>
                <a:latin typeface="Calibri"/>
                <a:cs typeface="Calibri"/>
              </a:rPr>
              <a:t>gaining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valuable</a:t>
            </a:r>
            <a:r>
              <a:rPr dirty="0" sz="1050" spc="2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  <a:r>
              <a:rPr dirty="0" sz="1050" spc="24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2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1050" spc="2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50" spc="2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 spc="-20">
                <a:solidFill>
                  <a:srgbClr val="FFFFFF"/>
                </a:solidFill>
                <a:latin typeface="Calibri"/>
                <a:cs typeface="Calibri"/>
              </a:rPr>
              <a:t>Ocean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Freight,</a:t>
            </a:r>
            <a:r>
              <a:rPr dirty="0" sz="10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Freight</a:t>
            </a:r>
            <a:r>
              <a:rPr dirty="0" sz="10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Forwarding</a:t>
            </a:r>
            <a:r>
              <a:rPr dirty="0" sz="10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05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Handling.</a:t>
            </a:r>
            <a:r>
              <a:rPr dirty="0" sz="10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speaks English</a:t>
            </a:r>
            <a:r>
              <a:rPr dirty="0" sz="10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German</a:t>
            </a:r>
            <a:r>
              <a:rPr dirty="0" sz="10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>
                <a:solidFill>
                  <a:srgbClr val="FFFFFF"/>
                </a:solidFill>
                <a:latin typeface="Calibri"/>
                <a:cs typeface="Calibri"/>
              </a:rPr>
              <a:t>fluently.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06084" y="1086611"/>
            <a:ext cx="6185916" cy="4514088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6789546" y="2391918"/>
            <a:ext cx="2750820" cy="47307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10"/>
              </a:spcBef>
            </a:pPr>
            <a:r>
              <a:rPr dirty="0" sz="1450" b="1">
                <a:solidFill>
                  <a:srgbClr val="41B866"/>
                </a:solidFill>
                <a:latin typeface="Calibri"/>
                <a:cs typeface="Calibri"/>
              </a:rPr>
              <a:t>Johannes</a:t>
            </a:r>
            <a:r>
              <a:rPr dirty="0" sz="1450" spc="70" b="1">
                <a:solidFill>
                  <a:srgbClr val="41B866"/>
                </a:solidFill>
                <a:latin typeface="Calibri"/>
                <a:cs typeface="Calibri"/>
              </a:rPr>
              <a:t> </a:t>
            </a:r>
            <a:r>
              <a:rPr dirty="0" sz="1450" spc="-10" b="1">
                <a:solidFill>
                  <a:srgbClr val="41B866"/>
                </a:solidFill>
                <a:latin typeface="Calibri"/>
                <a:cs typeface="Calibri"/>
              </a:rPr>
              <a:t>Linnenbruegger</a:t>
            </a:r>
            <a:endParaRPr sz="145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  <a:spcBef>
                <a:spcPts val="25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Projects</a:t>
            </a:r>
            <a:r>
              <a:rPr dirty="0" sz="14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Operations</a:t>
            </a:r>
            <a:r>
              <a:rPr dirty="0" sz="14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Supervisor</a:t>
            </a:r>
            <a:r>
              <a:rPr dirty="0" sz="145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(VN)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665468" y="3069082"/>
            <a:ext cx="2938145" cy="1772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1699"/>
              </a:lnSpc>
              <a:spcBef>
                <a:spcPts val="95"/>
              </a:spcBef>
            </a:pP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50" spc="2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50" spc="229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050" spc="2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freight</a:t>
            </a:r>
            <a:r>
              <a:rPr dirty="0" sz="1050" spc="2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forwarding</a:t>
            </a:r>
            <a:r>
              <a:rPr dirty="0" sz="1050" spc="2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2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 spc="-10">
                <a:solidFill>
                  <a:srgbClr val="FFFFFF"/>
                </a:solidFill>
                <a:latin typeface="Calibri"/>
                <a:cs typeface="Calibri"/>
              </a:rPr>
              <a:t>logistics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professional,</a:t>
            </a:r>
            <a:r>
              <a:rPr dirty="0" sz="10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Johannes,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050" spc="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"Hansi,"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brings</a:t>
            </a:r>
            <a:r>
              <a:rPr dirty="0" sz="1050" spc="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5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>
                <a:solidFill>
                  <a:srgbClr val="FFFFFF"/>
                </a:solidFill>
                <a:latin typeface="Calibri"/>
                <a:cs typeface="Calibri"/>
              </a:rPr>
              <a:t>wealth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50" spc="3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experience</a:t>
            </a:r>
            <a:r>
              <a:rPr dirty="0" sz="1050" spc="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50" spc="3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FLS</a:t>
            </a:r>
            <a:r>
              <a:rPr dirty="0" sz="1050" spc="3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Projects</a:t>
            </a:r>
            <a:r>
              <a:rPr dirty="0" sz="1050" spc="3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Vietnam.</a:t>
            </a:r>
            <a:r>
              <a:rPr dirty="0" sz="1050" spc="3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Prior</a:t>
            </a:r>
            <a:r>
              <a:rPr dirty="0" sz="1050" spc="3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joining</a:t>
            </a:r>
            <a:r>
              <a:rPr dirty="0" sz="1050" spc="21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FLS,</a:t>
            </a:r>
            <a:r>
              <a:rPr dirty="0" sz="1050" spc="204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Hansi</a:t>
            </a:r>
            <a:r>
              <a:rPr dirty="0" sz="1050" spc="21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gained</a:t>
            </a:r>
            <a:r>
              <a:rPr dirty="0" sz="1050" spc="21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valuable</a:t>
            </a:r>
            <a:r>
              <a:rPr dirty="0" sz="1050" spc="21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insights</a:t>
            </a:r>
            <a:r>
              <a:rPr dirty="0" sz="1050" spc="22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Germany</a:t>
            </a:r>
            <a:r>
              <a:rPr dirty="0" sz="105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contributed</a:t>
            </a:r>
            <a:r>
              <a:rPr dirty="0" sz="1050" spc="3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5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diverse</a:t>
            </a:r>
            <a:r>
              <a:rPr dirty="0" sz="105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050" spc="2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20">
                <a:solidFill>
                  <a:srgbClr val="FFFFFF"/>
                </a:solidFill>
                <a:latin typeface="Calibri"/>
                <a:cs typeface="Calibri"/>
              </a:rPr>
              <a:t>sites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worldwide.</a:t>
            </a:r>
            <a:r>
              <a:rPr dirty="0" sz="1050" spc="1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Apart</a:t>
            </a:r>
            <a:r>
              <a:rPr dirty="0" sz="1050" spc="1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050" spc="1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that,</a:t>
            </a:r>
            <a:r>
              <a:rPr dirty="0" sz="1050" spc="1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050" spc="13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050" spc="1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working</a:t>
            </a:r>
            <a:r>
              <a:rPr dirty="0" sz="1050" spc="14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r>
              <a:rPr dirty="0" sz="10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05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solutions,</a:t>
            </a:r>
            <a:r>
              <a:rPr dirty="0" sz="105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dirty="0" sz="10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him</a:t>
            </a:r>
            <a:r>
              <a:rPr dirty="0" sz="10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versatile</a:t>
            </a:r>
            <a:r>
              <a:rPr dirty="0" sz="10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20">
                <a:solidFill>
                  <a:srgbClr val="FFFFFF"/>
                </a:solidFill>
                <a:latin typeface="Calibri"/>
                <a:cs typeface="Calibri"/>
              </a:rPr>
              <a:t>asset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dirty="0" sz="10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team.</a:t>
            </a:r>
            <a:r>
              <a:rPr dirty="0" sz="105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speaks</a:t>
            </a:r>
            <a:r>
              <a:rPr dirty="0" sz="1050" spc="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English</a:t>
            </a:r>
            <a:r>
              <a:rPr dirty="0" sz="105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5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50" spc="-10">
                <a:solidFill>
                  <a:srgbClr val="FFFFFF"/>
                </a:solidFill>
                <a:latin typeface="Calibri"/>
                <a:cs typeface="Calibri"/>
              </a:rPr>
              <a:t>German fluently.</a:t>
            </a:r>
            <a:endParaRPr sz="1050">
              <a:latin typeface="Calibri"/>
              <a:cs typeface="Calibri"/>
            </a:endParaRPr>
          </a:p>
          <a:p>
            <a:pPr algn="r" marR="69850">
              <a:lnSpc>
                <a:spcPct val="100000"/>
              </a:lnSpc>
              <a:spcBef>
                <a:spcPts val="2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+84</a:t>
            </a:r>
            <a:r>
              <a:rPr dirty="0" sz="9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981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r>
              <a:rPr dirty="0" sz="9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770</a:t>
            </a:r>
            <a:endParaRPr sz="900">
              <a:latin typeface="Calibri"/>
              <a:cs typeface="Calibri"/>
            </a:endParaRPr>
          </a:p>
          <a:p>
            <a:pPr algn="r" marR="67945">
              <a:lnSpc>
                <a:spcPct val="100000"/>
              </a:lnSpc>
              <a:spcBef>
                <a:spcPts val="40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johannes.linnen@fls-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group.com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896870" y="637920"/>
            <a:ext cx="9098915" cy="4501515"/>
            <a:chOff x="2896870" y="637920"/>
            <a:chExt cx="9098915" cy="4501515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70491" y="1281683"/>
              <a:ext cx="2724911" cy="385724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96870" y="637920"/>
              <a:ext cx="7606030" cy="469391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Viet Anh Nguyen Cong</dc:creator>
  <dc:title>PowerPoint Presentation</dc:title>
  <dcterms:created xsi:type="dcterms:W3CDTF">2025-05-28T11:36:25Z</dcterms:created>
  <dcterms:modified xsi:type="dcterms:W3CDTF">2025-05-28T11:36:25Z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2025-05-28T00:00:00Z</vt:filetime>
  </property>
  <property fmtid="{D5CDD505-2E9C-101B-9397-08002B2CF9AE}" pid="5" name="Producer">
    <vt:lpwstr>3-Heights(TM) PDF Security Shell 4.8.25.2 (http://www.pdf-tools.com)</vt:lpwstr>
  </property>
</Properties>
</file>