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78CDC5F-52C0-B0EC-E860-425833B6DFCC}"/>
              </a:ext>
            </a:extLst>
          </p:cNvPr>
          <p:cNvSpPr txBox="1"/>
          <p:nvPr/>
        </p:nvSpPr>
        <p:spPr>
          <a:xfrm>
            <a:off x="693381" y="848056"/>
            <a:ext cx="953948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1B866"/>
                </a:solidFill>
                <a:latin typeface="Gotham Medium" pitchFamily="2" charset="0"/>
                <a:cs typeface="Gotham Medium" pitchFamily="2" charset="0"/>
              </a:rPr>
              <a:t>CASE STUDY</a:t>
            </a:r>
            <a:r>
              <a:rPr lang="vi-VN" sz="2000" dirty="0">
                <a:solidFill>
                  <a:srgbClr val="41B866"/>
                </a:solidFill>
                <a:latin typeface="Gotham" pitchFamily="2" charset="0"/>
                <a:cs typeface="Gotham Medium" pitchFamily="2" charset="0"/>
              </a:rPr>
              <a:t> </a:t>
            </a:r>
            <a:r>
              <a:rPr lang="en-US" sz="2000" dirty="0">
                <a:solidFill>
                  <a:srgbClr val="41B866"/>
                </a:solidFill>
                <a:latin typeface="Gotham Medium" pitchFamily="2" charset="0"/>
                <a:cs typeface="Gotham Medium" pitchFamily="2" charset="0"/>
              </a:rPr>
              <a:t>– DUMPER CAGES FOR SHIPLOADER</a:t>
            </a:r>
            <a:endParaRPr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F18035C3-8C12-4E84-A003-607E9F7AFF49}"/>
              </a:ext>
            </a:extLst>
          </p:cNvPr>
          <p:cNvSpPr txBox="1"/>
          <p:nvPr/>
        </p:nvSpPr>
        <p:spPr>
          <a:xfrm>
            <a:off x="1695896" y="1847040"/>
            <a:ext cx="550508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235"/>
              </a:spcBef>
              <a:buClr>
                <a:srgbClr val="0B68B1"/>
              </a:buClr>
            </a:pPr>
            <a:endParaRPr sz="1200" dirty="0">
              <a:latin typeface="Gotham" pitchFamily="2" charset="0"/>
              <a:cs typeface="Gotham" pitchFamily="2" charset="0"/>
            </a:endParaRPr>
          </a:p>
          <a:p>
            <a:pPr marL="240029" marR="192405" indent="-227965">
              <a:buClr>
                <a:srgbClr val="0B68B1"/>
              </a:buClr>
              <a:buSzPct val="108333"/>
              <a:buFont typeface="Arial MT"/>
              <a:buChar char="•"/>
              <a:tabLst>
                <a:tab pos="240029" algn="l"/>
              </a:tabLst>
            </a:pPr>
            <a:r>
              <a:rPr sz="1200" spc="-1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</a:t>
            </a:r>
            <a:r>
              <a:rPr sz="1200" spc="-1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of</a:t>
            </a:r>
            <a:r>
              <a:rPr sz="1200" spc="-7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suitable</a:t>
            </a:r>
            <a:r>
              <a:rPr sz="1200" spc="-8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vessel</a:t>
            </a:r>
            <a:r>
              <a:rPr sz="1200" spc="-5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for</a:t>
            </a:r>
            <a:r>
              <a:rPr sz="1200" spc="-8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the</a:t>
            </a:r>
            <a:r>
              <a:rPr sz="1200" spc="-8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cargo </a:t>
            </a:r>
            <a:r>
              <a:rPr sz="1200" spc="-1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amount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240029" indent="-227329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0029" algn="l"/>
              </a:tabLst>
            </a:pPr>
            <a:r>
              <a:rPr sz="1200" spc="-2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Supervision</a:t>
            </a:r>
            <a:r>
              <a:rPr sz="1200" spc="-9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at</a:t>
            </a:r>
            <a:r>
              <a:rPr sz="1200" spc="-6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</a:t>
            </a:r>
            <a:r>
              <a:rPr sz="1200" spc="-8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and</a:t>
            </a:r>
            <a:r>
              <a:rPr sz="1200" spc="-7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discharge</a:t>
            </a:r>
            <a:r>
              <a:rPr sz="1200" spc="-7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port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240029" marR="5080" indent="-227965">
              <a:spcBef>
                <a:spcPts val="615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0029" algn="l"/>
              </a:tabLst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Close</a:t>
            </a:r>
            <a:r>
              <a:rPr sz="1200" spc="28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contact</a:t>
            </a:r>
            <a:r>
              <a:rPr sz="1200" spc="29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with</a:t>
            </a:r>
            <a:r>
              <a:rPr sz="1200" spc="29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all</a:t>
            </a:r>
            <a:r>
              <a:rPr sz="1200" spc="26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involved</a:t>
            </a:r>
            <a:r>
              <a:rPr sz="1200" spc="28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parties</a:t>
            </a:r>
            <a:r>
              <a:rPr sz="1200" spc="28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to </a:t>
            </a: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manage</a:t>
            </a:r>
            <a:r>
              <a:rPr sz="1200" spc="18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the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241300">
              <a:buClr>
                <a:srgbClr val="0B68B1"/>
              </a:buClr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Covid-19 impact</a:t>
            </a:r>
            <a:endParaRPr sz="1200" dirty="0">
              <a:latin typeface="Gotham" pitchFamily="2" charset="0"/>
              <a:cs typeface="Gotham" pitchFamily="2" charset="0"/>
            </a:endParaRPr>
          </a:p>
        </p:txBody>
      </p:sp>
      <p:pic>
        <p:nvPicPr>
          <p:cNvPr id="42" name="object 6">
            <a:extLst>
              <a:ext uri="{FF2B5EF4-FFF2-40B4-BE49-F238E27FC236}">
                <a16:creationId xmlns:a16="http://schemas.microsoft.com/office/drawing/2014/main" id="{CC8661BF-B87B-15A6-B38A-13D14021DD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895" y="3528558"/>
            <a:ext cx="2743775" cy="2281820"/>
          </a:xfrm>
          <a:prstGeom prst="rect">
            <a:avLst/>
          </a:prstGeom>
        </p:spPr>
      </p:pic>
      <p:pic>
        <p:nvPicPr>
          <p:cNvPr id="43" name="object 7">
            <a:extLst>
              <a:ext uri="{FF2B5EF4-FFF2-40B4-BE49-F238E27FC236}">
                <a16:creationId xmlns:a16="http://schemas.microsoft.com/office/drawing/2014/main" id="{D2D61574-F4D2-9EE1-AF42-7ED1A2E92B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6505" y="1935945"/>
            <a:ext cx="4328568" cy="3874432"/>
          </a:xfrm>
          <a:prstGeom prst="rect">
            <a:avLst/>
          </a:prstGeom>
        </p:spPr>
      </p:pic>
      <p:pic>
        <p:nvPicPr>
          <p:cNvPr id="44" name="object 8">
            <a:extLst>
              <a:ext uri="{FF2B5EF4-FFF2-40B4-BE49-F238E27FC236}">
                <a16:creationId xmlns:a16="http://schemas.microsoft.com/office/drawing/2014/main" id="{04B0791B-A65C-E8A1-5F24-73447C7486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6553" y="2875208"/>
            <a:ext cx="2413070" cy="2935169"/>
          </a:xfrm>
          <a:prstGeom prst="rect">
            <a:avLst/>
          </a:prstGeom>
        </p:spPr>
      </p:pic>
      <p:sp>
        <p:nvSpPr>
          <p:cNvPr id="45" name="object 9">
            <a:extLst>
              <a:ext uri="{FF2B5EF4-FFF2-40B4-BE49-F238E27FC236}">
                <a16:creationId xmlns:a16="http://schemas.microsoft.com/office/drawing/2014/main" id="{B2E6AAA0-EA64-A552-62DD-A5284EB1F1DF}"/>
              </a:ext>
            </a:extLst>
          </p:cNvPr>
          <p:cNvSpPr txBox="1"/>
          <p:nvPr/>
        </p:nvSpPr>
        <p:spPr>
          <a:xfrm>
            <a:off x="693381" y="1310133"/>
            <a:ext cx="1052352" cy="62581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spcBef>
                <a:spcPts val="160"/>
              </a:spcBef>
            </a:pPr>
            <a:r>
              <a:rPr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  <a:endParaRPr lang="vi-VN" sz="1200" spc="-1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  <a:p>
            <a:pPr marL="12700" marR="5080">
              <a:spcBef>
                <a:spcPts val="160"/>
              </a:spcBef>
            </a:pPr>
            <a:r>
              <a:rPr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</a:t>
            </a:r>
            <a:endParaRPr lang="vi-VN" sz="1200" spc="-1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  <a:p>
            <a:pPr marL="12700" marR="5080">
              <a:spcBef>
                <a:spcPts val="160"/>
              </a:spcBef>
            </a:pPr>
            <a:r>
              <a:rPr sz="1200" spc="-2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endParaRPr sz="12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D6075C-5710-9AB4-9522-99E94D978F18}"/>
              </a:ext>
            </a:extLst>
          </p:cNvPr>
          <p:cNvSpPr txBox="1"/>
          <p:nvPr/>
        </p:nvSpPr>
        <p:spPr>
          <a:xfrm>
            <a:off x="617581" y="1935945"/>
            <a:ext cx="776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lang="en-GB" sz="1200" dirty="0">
              <a:latin typeface="Gotham Medium" pitchFamily="2" charset="0"/>
              <a:cs typeface="Gotham Medium" pitchFamily="2" charset="0"/>
            </a:endParaRPr>
          </a:p>
          <a:p>
            <a:endParaRPr lang="en-VN" dirty="0"/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77209DCC-F492-397D-5D75-1F6A896BBDB4}"/>
              </a:ext>
            </a:extLst>
          </p:cNvPr>
          <p:cNvSpPr txBox="1"/>
          <p:nvPr/>
        </p:nvSpPr>
        <p:spPr>
          <a:xfrm>
            <a:off x="1713099" y="1306927"/>
            <a:ext cx="11553578" cy="62901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spcBef>
                <a:spcPts val="185"/>
              </a:spcBef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Approx. 7,000 FRT over three sailings/lots Dumper cages (each 230 MT plus accessories) </a:t>
            </a:r>
            <a:endParaRPr lang="vi-VN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 marR="5080" algn="just">
              <a:spcBef>
                <a:spcPts val="185"/>
              </a:spcBef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Tianjin, China </a:t>
            </a:r>
            <a:endParaRPr lang="vi-VN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 marR="5080" algn="just">
              <a:spcBef>
                <a:spcPts val="185"/>
              </a:spcBef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Squamish, Canada</a:t>
            </a:r>
            <a:endParaRPr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68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9</cp:revision>
  <dcterms:created xsi:type="dcterms:W3CDTF">2025-03-05T08:52:52Z</dcterms:created>
  <dcterms:modified xsi:type="dcterms:W3CDTF">2025-04-18T07:38:20Z</dcterms:modified>
</cp:coreProperties>
</file>