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74" d="100"/>
          <a:sy n="74" d="100"/>
        </p:scale>
        <p:origin x="183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73C4-464C-40C4-BE01-3A12917F81D9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50EB5-3ADE-45A9-A862-52650CF1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1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7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9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8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06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7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17421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96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2163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7291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8138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8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1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4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20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34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38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4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1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1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3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7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3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5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62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696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D504F-10F6-58FF-D006-19702BB56359}"/>
              </a:ext>
            </a:extLst>
          </p:cNvPr>
          <p:cNvSpPr txBox="1"/>
          <p:nvPr/>
        </p:nvSpPr>
        <p:spPr>
          <a:xfrm>
            <a:off x="-1080655" y="-83127"/>
            <a:ext cx="184731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algn="l"/>
            <a:endParaRPr lang="en-VN" sz="2000" b="1" dirty="0">
              <a:latin typeface="Gotham" pitchFamily="50" charset="0"/>
              <a:cs typeface="Gotham" pitchFamily="50" charset="0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5D42A775-2BA2-7B2E-871F-7621713B01BF}"/>
              </a:ext>
            </a:extLst>
          </p:cNvPr>
          <p:cNvSpPr/>
          <p:nvPr/>
        </p:nvSpPr>
        <p:spPr>
          <a:xfrm>
            <a:off x="8986598" y="1336832"/>
            <a:ext cx="2448295" cy="2296694"/>
          </a:xfrm>
          <a:custGeom>
            <a:avLst/>
            <a:gdLst/>
            <a:ahLst/>
            <a:cxnLst/>
            <a:rect l="l" t="t" r="r" b="b"/>
            <a:pathLst>
              <a:path w="3240404" h="2614929">
                <a:moveTo>
                  <a:pt x="3240404" y="0"/>
                </a:moveTo>
                <a:lnTo>
                  <a:pt x="0" y="0"/>
                </a:lnTo>
                <a:lnTo>
                  <a:pt x="0" y="2614422"/>
                </a:lnTo>
                <a:lnTo>
                  <a:pt x="3240404" y="2614422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752962A8-366C-4738-921A-F934E44E8FF6}"/>
              </a:ext>
            </a:extLst>
          </p:cNvPr>
          <p:cNvSpPr/>
          <p:nvPr/>
        </p:nvSpPr>
        <p:spPr>
          <a:xfrm>
            <a:off x="6381993" y="3616349"/>
            <a:ext cx="2619095" cy="2171764"/>
          </a:xfrm>
          <a:custGeom>
            <a:avLst/>
            <a:gdLst/>
            <a:ahLst/>
            <a:cxnLst/>
            <a:rect l="l" t="t" r="r" b="b"/>
            <a:pathLst>
              <a:path w="3466465" h="2472690">
                <a:moveTo>
                  <a:pt x="0" y="2472690"/>
                </a:moveTo>
                <a:lnTo>
                  <a:pt x="3466338" y="2472690"/>
                </a:lnTo>
                <a:lnTo>
                  <a:pt x="3466338" y="0"/>
                </a:lnTo>
                <a:lnTo>
                  <a:pt x="0" y="0"/>
                </a:lnTo>
                <a:lnTo>
                  <a:pt x="0" y="247269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F279E5E5-FCBA-8718-356F-8AC9D2847037}"/>
              </a:ext>
            </a:extLst>
          </p:cNvPr>
          <p:cNvSpPr/>
          <p:nvPr/>
        </p:nvSpPr>
        <p:spPr>
          <a:xfrm>
            <a:off x="8986598" y="3616349"/>
            <a:ext cx="2448295" cy="2171764"/>
          </a:xfrm>
          <a:custGeom>
            <a:avLst/>
            <a:gdLst/>
            <a:ahLst/>
            <a:cxnLst/>
            <a:rect l="l" t="t" r="r" b="b"/>
            <a:pathLst>
              <a:path w="3240404" h="2472690">
                <a:moveTo>
                  <a:pt x="3240404" y="0"/>
                </a:moveTo>
                <a:lnTo>
                  <a:pt x="0" y="0"/>
                </a:lnTo>
                <a:lnTo>
                  <a:pt x="0" y="2472690"/>
                </a:lnTo>
                <a:lnTo>
                  <a:pt x="3240404" y="247269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DF6458D7-A592-E8B9-0F84-5AE6E0E0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4E50361F-D65E-29C5-400D-A8ADF515FC4D}"/>
              </a:ext>
            </a:extLst>
          </p:cNvPr>
          <p:cNvSpPr txBox="1"/>
          <p:nvPr/>
        </p:nvSpPr>
        <p:spPr>
          <a:xfrm>
            <a:off x="684279" y="885582"/>
            <a:ext cx="9226973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800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NITSULIN YUKON BRIDGE PROJECT</a:t>
            </a:r>
            <a:endParaRPr kumimoji="0" sz="2800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id="{48928AF8-7B30-3A13-D885-50895AF8A162}"/>
              </a:ext>
            </a:extLst>
          </p:cNvPr>
          <p:cNvSpPr txBox="1"/>
          <p:nvPr/>
        </p:nvSpPr>
        <p:spPr>
          <a:xfrm>
            <a:off x="678268" y="1423097"/>
            <a:ext cx="1512452" cy="116121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8700">
              <a:spcBef>
                <a:spcPts val="100"/>
              </a:spcBef>
              <a:defRPr/>
            </a:pPr>
            <a:r>
              <a:rPr sz="1200" kern="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</a:rPr>
              <a:t>Project Name: Volume:</a:t>
            </a:r>
            <a:endParaRPr lang="vi-VN" sz="1200" kern="0" dirty="0">
              <a:solidFill>
                <a:srgbClr val="0B68B1"/>
              </a:solidFill>
              <a:latin typeface="Gotham Medium" pitchFamily="2" charset="0"/>
              <a:cs typeface="Gotham Medium" pitchFamily="2" charset="0"/>
            </a:endParaRPr>
          </a:p>
          <a:p>
            <a:pPr marL="48700">
              <a:spcBef>
                <a:spcPts val="100"/>
              </a:spcBef>
              <a:defRPr/>
            </a:pPr>
            <a:endParaRPr lang="en-VN" sz="1200" kern="0" dirty="0">
              <a:solidFill>
                <a:srgbClr val="0B68B1"/>
              </a:solidFill>
              <a:latin typeface="Gotham Medium" pitchFamily="2" charset="0"/>
              <a:cs typeface="Gotham Medium" pitchFamily="2" charset="0"/>
            </a:endParaRPr>
          </a:p>
          <a:p>
            <a:pPr marL="48700">
              <a:spcBef>
                <a:spcPts val="100"/>
              </a:spcBef>
              <a:defRPr/>
            </a:pPr>
            <a:r>
              <a:rPr sz="1200" kern="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</a:rPr>
              <a:t>Commodity:</a:t>
            </a:r>
            <a:endParaRPr lang="vi-VN" sz="1200" kern="0" dirty="0">
              <a:solidFill>
                <a:srgbClr val="0B68B1"/>
              </a:solidFill>
              <a:latin typeface="Gotham Medium" pitchFamily="2" charset="0"/>
              <a:cs typeface="Gotham Medium" pitchFamily="2" charset="0"/>
            </a:endParaRPr>
          </a:p>
          <a:p>
            <a:pPr marL="48700">
              <a:spcBef>
                <a:spcPts val="100"/>
              </a:spcBef>
              <a:defRPr/>
            </a:pPr>
            <a:r>
              <a:rPr sz="1200" kern="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</a:rPr>
              <a:t>Origin (POL):</a:t>
            </a:r>
            <a:endParaRPr lang="vi-VN" sz="1200" kern="0" dirty="0">
              <a:solidFill>
                <a:srgbClr val="0B68B1"/>
              </a:solidFill>
              <a:latin typeface="Gotham Medium" pitchFamily="2" charset="0"/>
              <a:cs typeface="Gotham Medium" pitchFamily="2" charset="0"/>
            </a:endParaRPr>
          </a:p>
          <a:p>
            <a:pPr marL="48700">
              <a:spcBef>
                <a:spcPts val="100"/>
              </a:spcBef>
              <a:defRPr/>
            </a:pPr>
            <a:r>
              <a:rPr sz="1200" kern="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</a:rPr>
              <a:t>Destination</a:t>
            </a:r>
            <a:r>
              <a:rPr lang="vi-VN" sz="1200" kern="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sz="1200" kern="0" dirty="0">
                <a:solidFill>
                  <a:srgbClr val="0B68B1"/>
                </a:solidFill>
                <a:latin typeface="Gotham Medium" pitchFamily="2" charset="0"/>
                <a:cs typeface="Gotham Medium" pitchFamily="2" charset="0"/>
              </a:rPr>
              <a:t>(POD):</a:t>
            </a:r>
          </a:p>
        </p:txBody>
      </p:sp>
      <p:sp>
        <p:nvSpPr>
          <p:cNvPr id="61" name="object 5">
            <a:extLst>
              <a:ext uri="{FF2B5EF4-FFF2-40B4-BE49-F238E27FC236}">
                <a16:creationId xmlns:a16="http://schemas.microsoft.com/office/drawing/2014/main" id="{79A6A04B-C4E5-0E28-5E01-E1B14724A65C}"/>
              </a:ext>
            </a:extLst>
          </p:cNvPr>
          <p:cNvSpPr txBox="1"/>
          <p:nvPr/>
        </p:nvSpPr>
        <p:spPr>
          <a:xfrm>
            <a:off x="2279455" y="1423097"/>
            <a:ext cx="3410113" cy="117019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spcBef>
                <a:spcPts val="85"/>
              </a:spcBef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Nisutlin Yukon Bridge Project, Canada Containers 50 Containers and 1400 MT</a:t>
            </a:r>
            <a:r>
              <a:rPr lang="en-US" sz="1200" dirty="0">
                <a:effectLst/>
              </a:rPr>
              <a:t>/ 3900 </a:t>
            </a:r>
            <a:r>
              <a:rPr lang="en-US" sz="1200" dirty="0" err="1">
                <a:effectLst/>
              </a:rPr>
              <a:t>cbm</a:t>
            </a:r>
            <a:r>
              <a:rPr lang="en-US" sz="1200" dirty="0">
                <a:effectLst/>
              </a:rPr>
              <a:t> Break Bulk</a:t>
            </a:r>
          </a:p>
          <a:p>
            <a:pPr marL="12700" marR="5080" lvl="0" indent="0" algn="just" defTabSz="914400" eaLnBrk="1" fontAlgn="auto" latinLnBrk="0" hangingPunct="1"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Steel Structures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algn="just" defTabSz="914400" eaLnBrk="1" fontAlgn="auto" latinLnBrk="0" hangingPunct="1"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Indonesia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algn="just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Project site West coast, Canada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62" name="object 6">
            <a:extLst>
              <a:ext uri="{FF2B5EF4-FFF2-40B4-BE49-F238E27FC236}">
                <a16:creationId xmlns:a16="http://schemas.microsoft.com/office/drawing/2014/main" id="{1238B6B8-A6E2-8A87-AB3F-DF3B7D32884C}"/>
              </a:ext>
            </a:extLst>
          </p:cNvPr>
          <p:cNvSpPr txBox="1"/>
          <p:nvPr/>
        </p:nvSpPr>
        <p:spPr>
          <a:xfrm>
            <a:off x="726120" y="2697352"/>
            <a:ext cx="92372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spc="-10" normalizeH="0" baseline="0" noProof="0" dirty="0">
                <a:ln>
                  <a:noFill/>
                </a:ln>
                <a:solidFill>
                  <a:srgbClr val="0B68B1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rgbClr val="0B68B1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EFEE00E-97E5-C77E-953F-F452FC5ABF6D}"/>
              </a:ext>
            </a:extLst>
          </p:cNvPr>
          <p:cNvGrpSpPr/>
          <p:nvPr/>
        </p:nvGrpSpPr>
        <p:grpSpPr>
          <a:xfrm>
            <a:off x="6096001" y="1455196"/>
            <a:ext cx="5377932" cy="4017658"/>
            <a:chOff x="5876512" y="1230044"/>
            <a:chExt cx="5597420" cy="4181630"/>
          </a:xfrm>
        </p:grpSpPr>
        <p:pic>
          <p:nvPicPr>
            <p:cNvPr id="64" name="object 8">
              <a:extLst>
                <a:ext uri="{FF2B5EF4-FFF2-40B4-BE49-F238E27FC236}">
                  <a16:creationId xmlns:a16="http://schemas.microsoft.com/office/drawing/2014/main" id="{20CF2D8C-A5DB-4203-861B-D51EB65EF91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6512" y="1230044"/>
              <a:ext cx="5588967" cy="2116773"/>
            </a:xfrm>
            <a:prstGeom prst="rect">
              <a:avLst/>
            </a:prstGeom>
          </p:spPr>
        </p:pic>
        <p:pic>
          <p:nvPicPr>
            <p:cNvPr id="65" name="object 9">
              <a:extLst>
                <a:ext uri="{FF2B5EF4-FFF2-40B4-BE49-F238E27FC236}">
                  <a16:creationId xmlns:a16="http://schemas.microsoft.com/office/drawing/2014/main" id="{35BC3558-C213-A844-C2F5-AD3C8E2C630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6512" y="3436330"/>
              <a:ext cx="2869560" cy="1975344"/>
            </a:xfrm>
            <a:prstGeom prst="rect">
              <a:avLst/>
            </a:prstGeom>
          </p:spPr>
        </p:pic>
        <p:pic>
          <p:nvPicPr>
            <p:cNvPr id="66" name="object 10">
              <a:extLst>
                <a:ext uri="{FF2B5EF4-FFF2-40B4-BE49-F238E27FC236}">
                  <a16:creationId xmlns:a16="http://schemas.microsoft.com/office/drawing/2014/main" id="{3C1E4777-F4D5-23D8-F7B6-8D07113197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3577" y="3436330"/>
              <a:ext cx="2660355" cy="1975343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E9B474C-A2B5-6DE9-1085-E9465E74200B}"/>
              </a:ext>
            </a:extLst>
          </p:cNvPr>
          <p:cNvSpPr txBox="1"/>
          <p:nvPr/>
        </p:nvSpPr>
        <p:spPr>
          <a:xfrm>
            <a:off x="2190720" y="2697352"/>
            <a:ext cx="3677684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5080" lvl="0" indent="-228600" algn="just" defTabSz="914400" eaLnBrk="1" fontAlgn="auto" latinLnBrk="0" hangingPunct="1">
              <a:spcBef>
                <a:spcPts val="126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Handling and booking the ocean freight for containers + break bulk ex Indonesia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252095" lvl="0" indent="-228600" algn="just" defTabSz="914400" eaLnBrk="1" fontAlgn="auto" latinLnBrk="0" hangingPunct="1">
              <a:spcBef>
                <a:spcPts val="39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Supporting the project owner with FLS supervising + know how from A-Z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algn="just"/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2197052201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79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(Exxon Mobil/CRISP)</dc:title>
  <dc:creator>Anh Phuong Nguyen</dc:creator>
  <cp:lastModifiedBy>hv@mg.limited</cp:lastModifiedBy>
  <cp:revision>11</cp:revision>
  <dcterms:created xsi:type="dcterms:W3CDTF">2025-03-05T08:55:50Z</dcterms:created>
  <dcterms:modified xsi:type="dcterms:W3CDTF">2025-04-21T16:03:02Z</dcterms:modified>
</cp:coreProperties>
</file>