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 varScale="1">
        <p:scale>
          <a:sx n="110" d="100"/>
          <a:sy n="110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F1D48-3200-FE49-8B95-68FA771DE14E}" type="datetimeFigureOut">
              <a:rPr lang="en-VN" smtClean="0"/>
              <a:t>27/5/25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D21D2-DC9D-804A-AF81-7FE296FC50D0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172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D21D2-DC9D-804A-AF81-7FE296FC50D0}" type="slidenum">
              <a:rPr lang="en-VN" smtClean="0"/>
              <a:t>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2853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27/05/2025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49" name="object 3">
            <a:extLst>
              <a:ext uri="{FF2B5EF4-FFF2-40B4-BE49-F238E27FC236}">
                <a16:creationId xmlns:a16="http://schemas.microsoft.com/office/drawing/2014/main" id="{B594A75F-5ECC-91E5-92C8-91CD8A5C88A0}"/>
              </a:ext>
            </a:extLst>
          </p:cNvPr>
          <p:cNvSpPr txBox="1"/>
          <p:nvPr/>
        </p:nvSpPr>
        <p:spPr>
          <a:xfrm>
            <a:off x="661339" y="809747"/>
            <a:ext cx="6244034" cy="6335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kumimoji="0" lang="en-US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lang="en-GB" sz="2000" dirty="0">
                <a:solidFill>
                  <a:srgbClr val="44B867"/>
                </a:solidFill>
                <a:effectLst/>
                <a:latin typeface="Gotham Medium" pitchFamily="2" charset="0"/>
                <a:cs typeface="Gotham Medium" pitchFamily="2" charset="0"/>
              </a:rPr>
              <a:t>PATROL BOATS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D738357B-911B-B52C-D942-10D207AC0747}"/>
              </a:ext>
            </a:extLst>
          </p:cNvPr>
          <p:cNvSpPr txBox="1"/>
          <p:nvPr/>
        </p:nvSpPr>
        <p:spPr>
          <a:xfrm>
            <a:off x="661339" y="1229689"/>
            <a:ext cx="1312034" cy="949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en-US"/>
            </a:defPPr>
            <a:lvl1pPr marL="12700" marR="5080" lvl="0" indent="0" fontAlgn="auto"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70C0"/>
                </a:solidFill>
                <a:effectLst/>
                <a:latin typeface="Gotham Medium" pitchFamily="2" charset="0"/>
                <a:cs typeface="Gotham Medium" pitchFamily="2" charset="0"/>
              </a:defRPr>
            </a:lvl1pPr>
          </a:lstStyle>
          <a:p>
            <a:r>
              <a:rPr lang="en-GB" dirty="0"/>
              <a:t>Project name:</a:t>
            </a:r>
          </a:p>
          <a:p>
            <a:r>
              <a:rPr lang="en-GB" dirty="0"/>
              <a:t>Dimensions: Commodity: Origin: Destination:</a:t>
            </a: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id="{5E34AECF-92C1-5C41-521B-26F777B91F0E}"/>
              </a:ext>
            </a:extLst>
          </p:cNvPr>
          <p:cNvSpPr txBox="1"/>
          <p:nvPr/>
        </p:nvSpPr>
        <p:spPr>
          <a:xfrm>
            <a:off x="1858146" y="1237727"/>
            <a:ext cx="2291715" cy="977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Gotham" pitchFamily="2" charset="0"/>
                <a:cs typeface="Gotham" pitchFamily="2" charset="0"/>
              </a:rPr>
              <a:t>Patrol Boats</a:t>
            </a:r>
          </a:p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58 x 10.6 x 18.4 m – 308 MT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Fully equipped patrol boats Henderson, Western Australia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Trinidad and Tobago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52" name="object 6">
            <a:extLst>
              <a:ext uri="{FF2B5EF4-FFF2-40B4-BE49-F238E27FC236}">
                <a16:creationId xmlns:a16="http://schemas.microsoft.com/office/drawing/2014/main" id="{98D28345-66D3-7806-EEB3-6A1C1CEE9511}"/>
              </a:ext>
            </a:extLst>
          </p:cNvPr>
          <p:cNvSpPr txBox="1"/>
          <p:nvPr/>
        </p:nvSpPr>
        <p:spPr>
          <a:xfrm>
            <a:off x="661339" y="2250081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grpSp>
        <p:nvGrpSpPr>
          <p:cNvPr id="53" name="object 7">
            <a:extLst>
              <a:ext uri="{FF2B5EF4-FFF2-40B4-BE49-F238E27FC236}">
                <a16:creationId xmlns:a16="http://schemas.microsoft.com/office/drawing/2014/main" id="{75664633-7B95-9B8C-291E-1F8508B0896C}"/>
              </a:ext>
            </a:extLst>
          </p:cNvPr>
          <p:cNvGrpSpPr/>
          <p:nvPr/>
        </p:nvGrpSpPr>
        <p:grpSpPr>
          <a:xfrm>
            <a:off x="5506448" y="1229689"/>
            <a:ext cx="5963302" cy="3875594"/>
            <a:chOff x="5599271" y="1232123"/>
            <a:chExt cx="6517005" cy="4235450"/>
          </a:xfrm>
        </p:grpSpPr>
        <p:pic>
          <p:nvPicPr>
            <p:cNvPr id="54" name="object 8">
              <a:extLst>
                <a:ext uri="{FF2B5EF4-FFF2-40B4-BE49-F238E27FC236}">
                  <a16:creationId xmlns:a16="http://schemas.microsoft.com/office/drawing/2014/main" id="{94E4F097-B3BC-8140-A429-E2208662F69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2407" y="1232123"/>
              <a:ext cx="3173462" cy="2084511"/>
            </a:xfrm>
            <a:prstGeom prst="rect">
              <a:avLst/>
            </a:prstGeom>
          </p:spPr>
        </p:pic>
        <p:pic>
          <p:nvPicPr>
            <p:cNvPr id="55" name="object 9">
              <a:extLst>
                <a:ext uri="{FF2B5EF4-FFF2-40B4-BE49-F238E27FC236}">
                  <a16:creationId xmlns:a16="http://schemas.microsoft.com/office/drawing/2014/main" id="{8E353F73-5651-235A-077C-6DC93D1C58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9864" y="1232123"/>
              <a:ext cx="3315935" cy="2084511"/>
            </a:xfrm>
            <a:prstGeom prst="rect">
              <a:avLst/>
            </a:prstGeom>
          </p:spPr>
        </p:pic>
        <p:pic>
          <p:nvPicPr>
            <p:cNvPr id="56" name="object 10">
              <a:extLst>
                <a:ext uri="{FF2B5EF4-FFF2-40B4-BE49-F238E27FC236}">
                  <a16:creationId xmlns:a16="http://schemas.microsoft.com/office/drawing/2014/main" id="{7E69C75A-1514-715E-DCD5-9B79BB46994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9271" y="3335789"/>
              <a:ext cx="3173462" cy="2131289"/>
            </a:xfrm>
            <a:prstGeom prst="rect">
              <a:avLst/>
            </a:prstGeom>
          </p:spPr>
        </p:pic>
        <p:pic>
          <p:nvPicPr>
            <p:cNvPr id="57" name="object 11">
              <a:extLst>
                <a:ext uri="{FF2B5EF4-FFF2-40B4-BE49-F238E27FC236}">
                  <a16:creationId xmlns:a16="http://schemas.microsoft.com/office/drawing/2014/main" id="{4C36BAB3-C8A3-EBC8-7DC4-A670D2574A2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6727" y="3334908"/>
              <a:ext cx="3319071" cy="2132171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D832B57-F65F-F6C7-CED4-0B3E12AA09B0}"/>
              </a:ext>
            </a:extLst>
          </p:cNvPr>
          <p:cNvSpPr txBox="1"/>
          <p:nvPr/>
        </p:nvSpPr>
        <p:spPr>
          <a:xfrm>
            <a:off x="1757848" y="2258119"/>
            <a:ext cx="3544865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5080" lvl="0" indent="-228600" defTabSz="914400" eaLnBrk="1" fontAlgn="auto" latinLnBrk="0" hangingPunct="1">
              <a:spcBef>
                <a:spcPts val="126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Chartering of suitable heavy lift vessel within tight schedule and on budget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In-house engineering &amp; design of special transport cradles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5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Hooking on including arrangement of divers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8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Supervision both ends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55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Lashing and securing on the vessel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180340" lvl="0" indent="-228600" defTabSz="914400" eaLnBrk="1" fontAlgn="auto" latinLnBrk="0" hangingPunct="1">
              <a:spcBef>
                <a:spcPts val="54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Hiring of experienced marine divers to ensure the correct placement of the slings under the hull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>
              <a:buClr>
                <a:srgbClr val="0B68B1"/>
              </a:buClr>
            </a:pPr>
            <a:endParaRPr lang="en-VN" sz="1200" dirty="0"/>
          </a:p>
        </p:txBody>
      </p:sp>
      <p:pic>
        <p:nvPicPr>
          <p:cNvPr id="1026" name="Picture 2" descr="Attachments">
            <a:extLst>
              <a:ext uri="{FF2B5EF4-FFF2-40B4-BE49-F238E27FC236}">
                <a16:creationId xmlns:a16="http://schemas.microsoft.com/office/drawing/2014/main" id="{C51C0B4C-166C-2B73-0CA7-34FCA96C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5C15CED-C8C8-39C5-1741-DF2B4609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0217E79-7208-BCE6-310E-497D98E1D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8FA87944-7512-3EBB-D629-5CD810EA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95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19</cp:revision>
  <dcterms:created xsi:type="dcterms:W3CDTF">2025-03-05T08:42:18Z</dcterms:created>
  <dcterms:modified xsi:type="dcterms:W3CDTF">2025-05-27T03:27:22Z</dcterms:modified>
</cp:coreProperties>
</file>