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14" d="100"/>
          <a:sy n="114" d="100"/>
        </p:scale>
        <p:origin x="148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73C4-464C-40C4-BE01-3A12917F81D9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0EB5-3ADE-45A9-A862-52650CF1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1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0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7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9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8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0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742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9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2163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7291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8138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8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1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4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2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34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38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1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1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7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6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068" y="1390153"/>
            <a:ext cx="5191760" cy="2308324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altLang="de-DE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Name:</a:t>
            </a:r>
            <a:r>
              <a:rPr lang="en-US" altLang="de-DE" sz="1200" dirty="0">
                <a:ln w="50800"/>
                <a:latin typeface="Gotham" pitchFamily="2" charset="0"/>
                <a:ea typeface="Tahoma" pitchFamily="34" charset="0"/>
                <a:cs typeface="Gotham" pitchFamily="2" charset="0"/>
              </a:rPr>
              <a:t>	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CRISP Project </a:t>
            </a:r>
            <a:endParaRPr lang="en-US" altLang="de-DE" sz="1200" dirty="0">
              <a:ln w="50800"/>
              <a:latin typeface="Gotham" pitchFamily="2" charset="0"/>
              <a:ea typeface="Tahoma" pitchFamily="34" charset="0"/>
              <a:cs typeface="Gotham" pitchFamily="2" charset="0"/>
            </a:endParaRP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Client: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UTE TR Jurong Project ( Spain )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Owner: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Exxon Mobil Asia Pacific Pte. Ltd 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	( Singapore )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Volume: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Appr. </a:t>
            </a:r>
            <a:r>
              <a:rPr lang="en-US" sz="1200" dirty="0">
                <a:solidFill>
                  <a:srgbClr val="0E1725"/>
                </a:solidFill>
                <a:latin typeface="Gotham" pitchFamily="2" charset="0"/>
                <a:cs typeface="Gotham" pitchFamily="2" charset="0"/>
              </a:rPr>
              <a:t>200,000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rtons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of Breakbulk and RORO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Commodity:</a:t>
            </a:r>
            <a:r>
              <a:rPr lang="en-US" sz="1200" dirty="0">
                <a:solidFill>
                  <a:schemeClr val="accent5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Machinery and Equipment use for construction 	of </a:t>
            </a:r>
            <a:r>
              <a:rPr lang="en-US" sz="1200" dirty="0">
                <a:solidFill>
                  <a:srgbClr val="0E1725"/>
                </a:solidFill>
                <a:latin typeface="Gotham" pitchFamily="2" charset="0"/>
                <a:cs typeface="Gotham" pitchFamily="2" charset="0"/>
              </a:rPr>
              <a:t>Refinery Plant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Origin: 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Europe, Southeast Asia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Destination: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Singapore 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duration: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2020-Ongoing</a:t>
            </a:r>
          </a:p>
          <a:p>
            <a:pPr>
              <a:spcBef>
                <a:spcPct val="0"/>
              </a:spcBef>
              <a:tabLst>
                <a:tab pos="1371600" algn="l"/>
              </a:tabLst>
            </a:pPr>
            <a:endParaRPr lang="en-US" sz="1200" dirty="0">
              <a:solidFill>
                <a:schemeClr val="accent1"/>
              </a:solidFill>
              <a:latin typeface="Gotham Medium" pitchFamily="2" charset="0"/>
              <a:ea typeface="+mj-ea"/>
              <a:cs typeface="Gotham Medium" pitchFamily="2" charset="0"/>
            </a:endParaRPr>
          </a:p>
          <a:p>
            <a:pPr>
              <a:spcBef>
                <a:spcPct val="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Scope: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579068" y="819729"/>
            <a:ext cx="10972800" cy="400110"/>
          </a:xfrm>
        </p:spPr>
        <p:txBody>
          <a:bodyPr/>
          <a:lstStyle/>
          <a:p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CASE STUDY – CRISP Project Package C </a:t>
            </a:r>
          </a:p>
        </p:txBody>
      </p:sp>
      <p:pic>
        <p:nvPicPr>
          <p:cNvPr id="4" name="Picture 3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357A6191-BB07-02CE-E82B-44D45BA8B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12"/>
          <a:stretch/>
        </p:blipFill>
        <p:spPr>
          <a:xfrm>
            <a:off x="8180895" y="1252427"/>
            <a:ext cx="1798468" cy="1065424"/>
          </a:xfrm>
          <a:prstGeom prst="rect">
            <a:avLst/>
          </a:prstGeom>
        </p:spPr>
      </p:pic>
      <p:pic>
        <p:nvPicPr>
          <p:cNvPr id="5" name="Picture 4" descr="A picture containing sky, outdoor, truck, transport&#10;&#10;Description automatically generated">
            <a:extLst>
              <a:ext uri="{FF2B5EF4-FFF2-40B4-BE49-F238E27FC236}">
                <a16:creationId xmlns:a16="http://schemas.microsoft.com/office/drawing/2014/main" id="{BFABD6B2-7496-B5BD-5AFA-F8C3E698D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54" b="13758"/>
          <a:stretch/>
        </p:blipFill>
        <p:spPr>
          <a:xfrm>
            <a:off x="10026905" y="1252427"/>
            <a:ext cx="1798468" cy="1065424"/>
          </a:xfrm>
          <a:prstGeom prst="rect">
            <a:avLst/>
          </a:prstGeom>
        </p:spPr>
      </p:pic>
      <p:pic>
        <p:nvPicPr>
          <p:cNvPr id="7" name="Picture 6" descr="A picture containing sky, ground, outdoor, transport&#10;&#10;Description automatically generated">
            <a:extLst>
              <a:ext uri="{FF2B5EF4-FFF2-40B4-BE49-F238E27FC236}">
                <a16:creationId xmlns:a16="http://schemas.microsoft.com/office/drawing/2014/main" id="{5169881E-4C20-5127-5803-D0148E8086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26"/>
          <a:stretch/>
        </p:blipFill>
        <p:spPr>
          <a:xfrm>
            <a:off x="10026905" y="2383028"/>
            <a:ext cx="1798468" cy="1258691"/>
          </a:xfrm>
          <a:prstGeom prst="rect">
            <a:avLst/>
          </a:prstGeom>
        </p:spPr>
      </p:pic>
      <p:pic>
        <p:nvPicPr>
          <p:cNvPr id="8" name="Picture 7" descr="A picture containing outdoor, sky, road, truck&#10;&#10;Description automatically generated">
            <a:extLst>
              <a:ext uri="{FF2B5EF4-FFF2-40B4-BE49-F238E27FC236}">
                <a16:creationId xmlns:a16="http://schemas.microsoft.com/office/drawing/2014/main" id="{5784159C-E9A2-3B3A-E0B2-0C97ACC1EF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806" t="5208" r="806" b="8499"/>
          <a:stretch/>
        </p:blipFill>
        <p:spPr>
          <a:xfrm>
            <a:off x="10026905" y="4917024"/>
            <a:ext cx="1798469" cy="1424271"/>
          </a:xfrm>
          <a:prstGeom prst="rect">
            <a:avLst/>
          </a:prstGeom>
        </p:spPr>
      </p:pic>
      <p:pic>
        <p:nvPicPr>
          <p:cNvPr id="10" name="Picture 9" descr="A picture containing outdoor, truck, sky, trailer&#10;&#10;Description automatically generated">
            <a:extLst>
              <a:ext uri="{FF2B5EF4-FFF2-40B4-BE49-F238E27FC236}">
                <a16:creationId xmlns:a16="http://schemas.microsoft.com/office/drawing/2014/main" id="{98521254-7998-81F4-E4DD-6C786E778D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657" b="4050"/>
          <a:stretch/>
        </p:blipFill>
        <p:spPr>
          <a:xfrm>
            <a:off x="8180895" y="3710481"/>
            <a:ext cx="1798468" cy="1137782"/>
          </a:xfrm>
          <a:prstGeom prst="rect">
            <a:avLst/>
          </a:prstGeom>
        </p:spPr>
      </p:pic>
      <p:pic>
        <p:nvPicPr>
          <p:cNvPr id="11" name="Picture 10" descr="A picture containing sky, outdoor, ground, transport&#10;&#10;Description automatically generated">
            <a:extLst>
              <a:ext uri="{FF2B5EF4-FFF2-40B4-BE49-F238E27FC236}">
                <a16:creationId xmlns:a16="http://schemas.microsoft.com/office/drawing/2014/main" id="{6BFDD883-CE85-0845-FC5B-8C7CBA977F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826" b="7291"/>
          <a:stretch/>
        </p:blipFill>
        <p:spPr>
          <a:xfrm>
            <a:off x="10026905" y="3710480"/>
            <a:ext cx="1798468" cy="1137783"/>
          </a:xfrm>
          <a:prstGeom prst="rect">
            <a:avLst/>
          </a:prstGeom>
        </p:spPr>
      </p:pic>
      <p:pic>
        <p:nvPicPr>
          <p:cNvPr id="12" name="Picture 11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E5B093DD-0466-7CAB-8D56-CD803D284C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826"/>
          <a:stretch/>
        </p:blipFill>
        <p:spPr>
          <a:xfrm>
            <a:off x="8180895" y="2372548"/>
            <a:ext cx="1798468" cy="1270274"/>
          </a:xfrm>
          <a:prstGeom prst="rect">
            <a:avLst/>
          </a:prstGeom>
        </p:spPr>
      </p:pic>
      <p:pic>
        <p:nvPicPr>
          <p:cNvPr id="13" name="Picture 12" descr="A picture containing sky, outdoor, truck, road&#10;&#10;Description automatically generated">
            <a:extLst>
              <a:ext uri="{FF2B5EF4-FFF2-40B4-BE49-F238E27FC236}">
                <a16:creationId xmlns:a16="http://schemas.microsoft.com/office/drawing/2014/main" id="{EE24F90B-38DA-376F-0CE8-DCDAB4D7167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826"/>
          <a:stretch/>
        </p:blipFill>
        <p:spPr>
          <a:xfrm>
            <a:off x="8180896" y="4915922"/>
            <a:ext cx="1798468" cy="1425373"/>
          </a:xfrm>
          <a:prstGeom prst="rect">
            <a:avLst/>
          </a:prstGeom>
        </p:spPr>
      </p:pic>
      <p:pic>
        <p:nvPicPr>
          <p:cNvPr id="14" name="Picture 13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D243082D-D544-302B-6AB9-BFC97F258FC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2570"/>
          <a:stretch/>
        </p:blipFill>
        <p:spPr>
          <a:xfrm>
            <a:off x="6484620" y="4915923"/>
            <a:ext cx="1648735" cy="1419634"/>
          </a:xfrm>
          <a:prstGeom prst="rect">
            <a:avLst/>
          </a:prstGeom>
        </p:spPr>
      </p:pic>
      <p:pic>
        <p:nvPicPr>
          <p:cNvPr id="15" name="Picture 14" descr="A picture containing text, road, sky, outdoor&#10;&#10;Description automatically generated">
            <a:extLst>
              <a:ext uri="{FF2B5EF4-FFF2-40B4-BE49-F238E27FC236}">
                <a16:creationId xmlns:a16="http://schemas.microsoft.com/office/drawing/2014/main" id="{216C39EC-094D-8F22-846F-5135A06A29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657"/>
          <a:stretch/>
        </p:blipFill>
        <p:spPr>
          <a:xfrm>
            <a:off x="4343399" y="4915922"/>
            <a:ext cx="2093679" cy="1418617"/>
          </a:xfrm>
          <a:prstGeom prst="rect">
            <a:avLst/>
          </a:prstGeom>
        </p:spPr>
      </p:pic>
      <p:pic>
        <p:nvPicPr>
          <p:cNvPr id="16" name="Picture 15" descr="A picture containing text, road, outdoor, street&#10;&#10;Description automatically generated">
            <a:extLst>
              <a:ext uri="{FF2B5EF4-FFF2-40B4-BE49-F238E27FC236}">
                <a16:creationId xmlns:a16="http://schemas.microsoft.com/office/drawing/2014/main" id="{C169F7B1-BE85-0AF2-7A46-46008A2A1B5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826"/>
          <a:stretch/>
        </p:blipFill>
        <p:spPr>
          <a:xfrm>
            <a:off x="2277799" y="4915923"/>
            <a:ext cx="2018057" cy="1425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FD504F-10F6-58FF-D006-19702BB56359}"/>
              </a:ext>
            </a:extLst>
          </p:cNvPr>
          <p:cNvSpPr txBox="1"/>
          <p:nvPr/>
        </p:nvSpPr>
        <p:spPr>
          <a:xfrm>
            <a:off x="-1080655" y="-83127"/>
            <a:ext cx="184731" cy="40011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endParaRPr lang="en-VN" sz="20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B4ED3-FD96-1FA2-9E42-A473291B0236}"/>
              </a:ext>
            </a:extLst>
          </p:cNvPr>
          <p:cNvSpPr txBox="1"/>
          <p:nvPr/>
        </p:nvSpPr>
        <p:spPr>
          <a:xfrm>
            <a:off x="2002718" y="3417425"/>
            <a:ext cx="5586608" cy="138499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indent="-171450">
              <a:spcBef>
                <a:spcPct val="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Import handling in Singapore, 	</a:t>
            </a:r>
          </a:p>
          <a:p>
            <a:pPr marL="171450" indent="-171450">
              <a:spcBef>
                <a:spcPct val="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Arrange road transport with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Haulier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to Jurong Island, </a:t>
            </a:r>
          </a:p>
          <a:p>
            <a:pPr marL="171450" indent="-171450">
              <a:spcBef>
                <a:spcPct val="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Site co-ordination with TR site team of the project </a:t>
            </a:r>
          </a:p>
          <a:p>
            <a:pPr marL="171450" indent="-171450">
              <a:spcBef>
                <a:spcPct val="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SG" sz="1200" dirty="0">
                <a:latin typeface="Gotham" pitchFamily="2" charset="0"/>
                <a:cs typeface="Gotham" pitchFamily="2" charset="0"/>
              </a:rPr>
              <a:t>Unloading supervision for Breakbulk shipment</a:t>
            </a:r>
          </a:p>
          <a:p>
            <a:pPr marL="171450" indent="-171450">
              <a:spcBef>
                <a:spcPct val="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latin typeface="Gotham" pitchFamily="2" charset="0"/>
                <a:cs typeface="Gotham" pitchFamily="2" charset="0"/>
              </a:rPr>
              <a:t>Co-ordination with Agents and Carrier</a:t>
            </a:r>
          </a:p>
          <a:p>
            <a:pPr marL="171450" indent="-171450">
              <a:spcBef>
                <a:spcPct val="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SG" sz="1200" dirty="0">
                <a:latin typeface="Gotham" pitchFamily="2" charset="0"/>
                <a:cs typeface="Gotham" pitchFamily="2" charset="0"/>
              </a:rPr>
              <a:t>Co-ordinating with Transport Haulier for day and night delivery</a:t>
            </a:r>
          </a:p>
          <a:p>
            <a:pPr algn="l">
              <a:buClr>
                <a:srgbClr val="0768B0"/>
              </a:buClr>
            </a:pPr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52201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127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(Exxon Mobil/CRISP)</dc:title>
  <dc:creator>Anh Phuong Nguyen</dc:creator>
  <cp:lastModifiedBy>hv@mg.limited</cp:lastModifiedBy>
  <cp:revision>6</cp:revision>
  <dcterms:created xsi:type="dcterms:W3CDTF">2025-03-05T08:55:50Z</dcterms:created>
  <dcterms:modified xsi:type="dcterms:W3CDTF">2025-04-21T12:06:27Z</dcterms:modified>
</cp:coreProperties>
</file>