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8B1"/>
    <a:srgbClr val="44B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>
        <p:scale>
          <a:sx n="106" d="100"/>
          <a:sy n="106" d="100"/>
        </p:scale>
        <p:origin x="105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0D0B21CC-6D65-5AFB-076B-EADE69345BBD}"/>
              </a:ext>
            </a:extLst>
          </p:cNvPr>
          <p:cNvSpPr txBox="1"/>
          <p:nvPr/>
        </p:nvSpPr>
        <p:spPr>
          <a:xfrm>
            <a:off x="654821" y="1377019"/>
            <a:ext cx="963294" cy="564642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200" kern="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Volume: Origin: Destination:</a:t>
            </a: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37E2AEFD-4369-9C02-CE87-206C5675C57A}"/>
              </a:ext>
            </a:extLst>
          </p:cNvPr>
          <p:cNvSpPr txBox="1"/>
          <p:nvPr/>
        </p:nvSpPr>
        <p:spPr>
          <a:xfrm>
            <a:off x="1684388" y="1393581"/>
            <a:ext cx="2641600" cy="57772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3 x 70 x 9.5 x 7.5 m / 408 MT each Vung Tau Anchorage, Vietnam Gladstone, Australia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509A88A0-4293-7A15-71CC-A8E355941F66}"/>
              </a:ext>
            </a:extLst>
          </p:cNvPr>
          <p:cNvSpPr txBox="1"/>
          <p:nvPr/>
        </p:nvSpPr>
        <p:spPr>
          <a:xfrm>
            <a:off x="654821" y="2010909"/>
            <a:ext cx="43776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1D7D874E-51F3-D66C-DC56-14696CFDC2DD}"/>
              </a:ext>
            </a:extLst>
          </p:cNvPr>
          <p:cNvSpPr txBox="1"/>
          <p:nvPr/>
        </p:nvSpPr>
        <p:spPr>
          <a:xfrm>
            <a:off x="654821" y="809747"/>
            <a:ext cx="75480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52955" algn="l"/>
              </a:tabLst>
              <a:defRPr/>
            </a:pPr>
            <a:r>
              <a:rPr kumimoji="0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	PONTOONS TO AUSTRALIA</a:t>
            </a:r>
            <a:endParaRPr kumimoji="0" sz="20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B426968-966A-C407-AAD1-2773CDD386E9}"/>
              </a:ext>
            </a:extLst>
          </p:cNvPr>
          <p:cNvGrpSpPr/>
          <p:nvPr/>
        </p:nvGrpSpPr>
        <p:grpSpPr>
          <a:xfrm>
            <a:off x="587151" y="1714823"/>
            <a:ext cx="10854881" cy="4064024"/>
            <a:chOff x="587151" y="1503758"/>
            <a:chExt cx="11418628" cy="4275089"/>
          </a:xfrm>
        </p:grpSpPr>
        <p:pic>
          <p:nvPicPr>
            <p:cNvPr id="32" name="object 7">
              <a:extLst>
                <a:ext uri="{FF2B5EF4-FFF2-40B4-BE49-F238E27FC236}">
                  <a16:creationId xmlns:a16="http://schemas.microsoft.com/office/drawing/2014/main" id="{5122BAC7-12F1-5488-49BC-1E845C14C06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03425" y="3678340"/>
              <a:ext cx="3402354" cy="2100507"/>
            </a:xfrm>
            <a:prstGeom prst="rect">
              <a:avLst/>
            </a:prstGeom>
          </p:spPr>
        </p:pic>
        <p:pic>
          <p:nvPicPr>
            <p:cNvPr id="33" name="object 8">
              <a:extLst>
                <a:ext uri="{FF2B5EF4-FFF2-40B4-BE49-F238E27FC236}">
                  <a16:creationId xmlns:a16="http://schemas.microsoft.com/office/drawing/2014/main" id="{847456E2-1125-44AD-6D88-0C6EE0142EF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151" y="3680251"/>
              <a:ext cx="4466634" cy="2098596"/>
            </a:xfrm>
            <a:prstGeom prst="rect">
              <a:avLst/>
            </a:prstGeom>
          </p:spPr>
        </p:pic>
        <p:pic>
          <p:nvPicPr>
            <p:cNvPr id="34" name="object 9">
              <a:extLst>
                <a:ext uri="{FF2B5EF4-FFF2-40B4-BE49-F238E27FC236}">
                  <a16:creationId xmlns:a16="http://schemas.microsoft.com/office/drawing/2014/main" id="{12DF17DD-33EB-A925-7ED3-56C13101855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4799" y="1503758"/>
              <a:ext cx="3402355" cy="2100507"/>
            </a:xfrm>
            <a:prstGeom prst="rect">
              <a:avLst/>
            </a:prstGeom>
          </p:spPr>
        </p:pic>
        <p:pic>
          <p:nvPicPr>
            <p:cNvPr id="35" name="object 10">
              <a:extLst>
                <a:ext uri="{FF2B5EF4-FFF2-40B4-BE49-F238E27FC236}">
                  <a16:creationId xmlns:a16="http://schemas.microsoft.com/office/drawing/2014/main" id="{BF58232A-5A73-AD23-620F-15C024FF31A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4800" y="3678340"/>
              <a:ext cx="3402354" cy="2100507"/>
            </a:xfrm>
            <a:prstGeom prst="rect">
              <a:avLst/>
            </a:prstGeom>
          </p:spPr>
        </p:pic>
        <p:pic>
          <p:nvPicPr>
            <p:cNvPr id="36" name="object 11">
              <a:extLst>
                <a:ext uri="{FF2B5EF4-FFF2-40B4-BE49-F238E27FC236}">
                  <a16:creationId xmlns:a16="http://schemas.microsoft.com/office/drawing/2014/main" id="{8A68D296-7032-DD66-4C4E-7F623816B7E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03427" y="1503758"/>
              <a:ext cx="3402352" cy="2100507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006C998-5816-7A8D-9E77-23E170EE67D0}"/>
              </a:ext>
            </a:extLst>
          </p:cNvPr>
          <p:cNvSpPr txBox="1"/>
          <p:nvPr/>
        </p:nvSpPr>
        <p:spPr>
          <a:xfrm>
            <a:off x="1576333" y="1993571"/>
            <a:ext cx="3525329" cy="1397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785" marR="0" lvl="0" indent="-172085" defTabSz="914400" eaLnBrk="1" fontAlgn="auto" latinLnBrk="0" hangingPunct="1">
              <a:spcBef>
                <a:spcPts val="70"/>
              </a:spcBef>
              <a:spcAft>
                <a:spcPts val="0"/>
              </a:spcAft>
              <a:buClr>
                <a:srgbClr val="0B68B2"/>
              </a:buClr>
              <a:buSzTx/>
              <a:buFont typeface="Arial MT"/>
              <a:buChar char="•"/>
              <a:tabLst>
                <a:tab pos="18478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Pre-Carriage ex Shipper’s Jetty up to Port via Tug</a:t>
            </a:r>
            <a:r>
              <a:rPr lang="en-GB" sz="1200" kern="0" dirty="0">
                <a:solidFill>
                  <a:srgbClr val="1D1D1B"/>
                </a:solidFill>
                <a:latin typeface="Verdana"/>
                <a:cs typeface="Gotham" pitchFamily="2" charset="0"/>
              </a:rPr>
              <a:t>b</a:t>
            </a: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oat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84785" marR="0" lvl="0" indent="-172085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2"/>
              </a:buClr>
              <a:buSzTx/>
              <a:buFont typeface="Arial MT"/>
              <a:buChar char="•"/>
              <a:tabLst>
                <a:tab pos="18478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Organizing – Loading onto Vessel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84785" marR="0" lvl="0" indent="-172085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2"/>
              </a:buClr>
              <a:buSzTx/>
              <a:buFont typeface="Arial MT"/>
              <a:buChar char="•"/>
              <a:tabLst>
                <a:tab pos="18478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Loading and Securing of the Cargo on the Vessel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84785" marR="0" lvl="0" indent="-172085" defTabSz="914400" eaLnBrk="1" fontAlgn="auto" latinLnBrk="0" hangingPunct="1">
              <a:spcBef>
                <a:spcPts val="70"/>
              </a:spcBef>
              <a:spcAft>
                <a:spcPts val="0"/>
              </a:spcAft>
              <a:buClr>
                <a:srgbClr val="0B68B2"/>
              </a:buClr>
              <a:buSzTx/>
              <a:buFont typeface="Arial MT"/>
              <a:buChar char="•"/>
              <a:tabLst>
                <a:tab pos="18478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Ocean Transport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63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Arial MT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Verdana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15</cp:revision>
  <dcterms:created xsi:type="dcterms:W3CDTF">2025-03-05T08:42:18Z</dcterms:created>
  <dcterms:modified xsi:type="dcterms:W3CDTF">2025-04-21T06:08:37Z</dcterms:modified>
</cp:coreProperties>
</file>