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53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1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2AA2E-1ED8-4CF2-84C4-92F753066ADD}" type="datetimeFigureOut">
              <a:rPr lang="en-US" smtClean="0"/>
              <a:t>4/23/25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D59E8-9F1F-473C-91A5-25B2DE3B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13EED-A0A0-7A4D-B097-3E4FE9FB038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105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30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1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703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8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149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1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656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1745779" cy="1418329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1781795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929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516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85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0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6294A66-DFD1-10AD-82D9-3A36C35A5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242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9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490EF264-D5B5-378F-0299-2EF4195F4F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81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07FB663-1049-0102-535F-9799DB50E0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0D28C20E-28C7-CE68-5A53-A7EF94FB0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4224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F2A8F36-FFB8-155F-DEC3-E300B39C84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7D35AFB6-65F9-2575-64D2-4717665F60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0820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8080" y="5382569"/>
            <a:ext cx="2283919" cy="1143324"/>
          </a:xfrm>
          <a:prstGeom prst="rect">
            <a:avLst/>
          </a:prstGeom>
        </p:spPr>
      </p:pic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FF73A19-7D21-5146-94B1-5A752EA166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CFD72839-3623-3941-A849-34020529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65162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B93673AC-D97F-373C-236A-EEFE37E2A34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BFE66B69-8E57-5530-5A96-CFF9E741A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35925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C351408-4596-0D51-6691-FA9C57453B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8BD790A0-F9A1-4331-25BA-6635B4D37C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45805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9825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260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263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4B06BE5-86AD-9987-3A04-89F4905E0EC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98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5216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094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65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20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444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2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186EEC1A-A8EB-CF66-9813-A9977F387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34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D56B2-7295-AE47-A81A-E3020794A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10515600" cy="369332"/>
          </a:xfrm>
        </p:spPr>
        <p:txBody>
          <a:bodyPr anchor="t">
            <a:spAutoFit/>
          </a:bodyPr>
          <a:lstStyle>
            <a:lvl1pPr>
              <a:defRPr sz="2000">
                <a:solidFill>
                  <a:srgbClr val="0968B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36"/>
            <a:ext cx="5404945" cy="1650708"/>
          </a:xfrm>
        </p:spPr>
        <p:txBody>
          <a:bodyPr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63126"/>
            <a:ext cx="27432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6000" y="6263126"/>
            <a:ext cx="2669628" cy="365125"/>
          </a:xfrm>
        </p:spPr>
        <p:txBody>
          <a:bodyPr/>
          <a:lstStyle>
            <a:lvl1pPr algn="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58704" y="6163909"/>
            <a:ext cx="549166" cy="365125"/>
          </a:xfrm>
        </p:spPr>
        <p:txBody>
          <a:bodyPr/>
          <a:lstStyle>
            <a:lvl1pPr>
              <a:defRPr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4CE352D8-40B7-8044-AA9C-3FB81937A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126D1E05-2A65-C243-A722-72F59B26B0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92" y="5883714"/>
            <a:ext cx="858944" cy="858944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CBA6063-1401-BA4C-BFE6-941BBDD379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6842125" y="1608138"/>
            <a:ext cx="4511676" cy="3965575"/>
          </a:xfrm>
          <a:prstGeom prst="round1Rect">
            <a:avLst>
              <a:gd name="adj" fmla="val 27836"/>
            </a:avLst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842125" y="57261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Description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557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948869"/>
            <a:ext cx="8630830" cy="480131"/>
          </a:xfrm>
        </p:spPr>
        <p:txBody>
          <a:bodyPr wrap="square" anchor="b">
            <a:spAutoFit/>
          </a:bodyPr>
          <a:lstStyle>
            <a:lvl1pPr algn="l">
              <a:defRPr sz="28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313932"/>
          </a:xfrm>
        </p:spPr>
        <p:txBody>
          <a:bodyPr wrap="square" anchor="t">
            <a:spAutoFit/>
          </a:bodyPr>
          <a:lstStyle>
            <a:lvl1pPr marL="0" indent="0" algn="l">
              <a:buNone/>
              <a:defRPr sz="16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 userDrawn="1"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66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FE82316-EB1F-96DA-FBE3-94D3E05D2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38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68833A-ED7B-449B-3BCA-3F386721C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8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55A30732-AAFE-641D-3BE8-7F59BEB14D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4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0CB29AF-9610-3E74-C682-1AE25ABE6C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1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CBC1D54-AD2E-ACE1-9871-3731FB894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183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77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714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2CC6F6-E4D3-E0E7-5F5F-D2A92A775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599" y="1597813"/>
            <a:ext cx="9597783" cy="1856919"/>
          </a:xfrm>
        </p:spPr>
        <p:txBody>
          <a:bodyPr/>
          <a:lstStyle/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Project Name:</a:t>
            </a:r>
            <a:r>
              <a:rPr lang="en-US" sz="1200" b="1" dirty="0">
                <a:solidFill>
                  <a:srgbClr val="005FAA"/>
                </a:solidFill>
                <a:latin typeface="GOTHAM-BOOK" pitchFamily="50" charset="0"/>
                <a:cs typeface="GOTHAM-BOOK" pitchFamily="50" charset="0"/>
              </a:rPr>
              <a:t>	</a:t>
            </a:r>
            <a:r>
              <a:rPr lang="en-US" sz="1200" dirty="0">
                <a:ln w="50800"/>
                <a:solidFill>
                  <a:srgbClr val="1D1D1B"/>
                </a:solidFill>
                <a:latin typeface="GOTHAM-BOOK" pitchFamily="50" charset="0"/>
              </a:rPr>
              <a:t>11-1119HEREEMA</a:t>
            </a:r>
          </a:p>
          <a:p>
            <a:pPr>
              <a:spcBef>
                <a:spcPts val="50"/>
              </a:spcBef>
              <a:buClrTx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Cargo:</a:t>
            </a: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	6 UNITS MAN ENGINE (1040 x 320 x 560cm/158mt each) + 6 UNITS REACTORS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 </a:t>
            </a:r>
            <a:r>
              <a:rPr lang="en-US" sz="1200" dirty="0">
                <a:ln w="50800"/>
                <a:solidFill>
                  <a:srgbClr val="1D1D1B"/>
                </a:solidFill>
                <a:latin typeface="GOTHAM-BOOK" pitchFamily="50" charset="0"/>
                <a:cs typeface="GOTHAM-BOOK" pitchFamily="50" charset="0"/>
              </a:rPr>
              <a:t>	T</a:t>
            </a: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OTAL: 984,470.00 KGS / 1,498.75 CBM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kumimoji="0" lang="en-US" sz="1200" b="1" i="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Shipper:</a:t>
            </a: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	MAN DIESEL &amp; TURBO SE, Hamburg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Consignee:</a:t>
            </a:r>
            <a:r>
              <a:rPr kumimoji="0" lang="en-US" sz="1200" b="0" i="0" u="none" strike="noStrike" kern="1200" cap="none" spc="0" normalizeH="0" baseline="0" noProof="0" dirty="0">
                <a:ln w="50800"/>
                <a:solidFill>
                  <a:srgbClr val="1D1D1B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	JURONG SHIPYARD PTE LTD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Destination:</a:t>
            </a:r>
            <a:r>
              <a:rPr kumimoji="0" lang="en-US" sz="1200" b="1" i="0" u="none" strike="noStrike" kern="1200" cap="none" spc="0" normalizeH="0" baseline="0" noProof="0" dirty="0">
                <a:ln w="50800"/>
                <a:solidFill>
                  <a:srgbClr val="005FAA"/>
                </a:solidFill>
                <a:effectLst/>
                <a:uLnTx/>
                <a:uFillTx/>
                <a:latin typeface="GOTHAM-BOOK" pitchFamily="50" charset="0"/>
                <a:cs typeface="GOTHAM-BOOK" pitchFamily="50" charset="0"/>
              </a:rPr>
              <a:t>	</a:t>
            </a:r>
            <a:r>
              <a:rPr lang="en-US" sz="1200" dirty="0">
                <a:solidFill>
                  <a:srgbClr val="1D1D1B"/>
                </a:solidFill>
                <a:latin typeface="GOTHAM-BOOK" pitchFamily="50" charset="0"/>
              </a:rPr>
              <a:t>TBY, Tuas yard </a:t>
            </a:r>
            <a:r>
              <a:rPr lang="en-US" sz="1200" dirty="0" err="1">
                <a:solidFill>
                  <a:srgbClr val="1D1D1B"/>
                </a:solidFill>
                <a:latin typeface="GOTHAM-BOOK" pitchFamily="50" charset="0"/>
              </a:rPr>
              <a:t>Seatrium</a:t>
            </a:r>
            <a:r>
              <a:rPr lang="en-US" sz="1200" dirty="0">
                <a:solidFill>
                  <a:srgbClr val="1D1D1B"/>
                </a:solidFill>
                <a:latin typeface="GOTHAM-BOOK" pitchFamily="50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Consignee:</a:t>
            </a:r>
            <a:r>
              <a:rPr lang="en-US" sz="1200" dirty="0">
                <a:solidFill>
                  <a:srgbClr val="1D1D1B"/>
                </a:solidFill>
                <a:latin typeface="GOTHAM-BOOK" pitchFamily="50" charset="0"/>
              </a:rPr>
              <a:t>	</a:t>
            </a:r>
            <a:r>
              <a:rPr lang="en-US" sz="1200" dirty="0" err="1">
                <a:solidFill>
                  <a:srgbClr val="1D1D1B"/>
                </a:solidFill>
                <a:latin typeface="GOTHAM-BOOK" pitchFamily="50" charset="0"/>
              </a:rPr>
              <a:t>Seatrium</a:t>
            </a:r>
            <a:r>
              <a:rPr lang="en-US" sz="1200" dirty="0">
                <a:solidFill>
                  <a:srgbClr val="1D1D1B"/>
                </a:solidFill>
                <a:latin typeface="GOTHAM-BOOK" pitchFamily="50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endParaRPr kumimoji="0" lang="en-US" sz="1200" b="1" i="0" u="none" strike="noStrike" kern="1200" cap="none" spc="0" normalizeH="0" baseline="0" noProof="0" dirty="0">
              <a:ln w="50800"/>
              <a:solidFill>
                <a:srgbClr val="005FAA"/>
              </a:solidFill>
              <a:effectLst/>
              <a:uLnTx/>
              <a:uFillTx/>
              <a:latin typeface="GOTHAM-BOOK" pitchFamily="50" charset="0"/>
              <a:cs typeface="GOTHAM-BOOK" pitchFamily="5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1371600" algn="l"/>
              </a:tabLst>
              <a:defRPr/>
            </a:pPr>
            <a:r>
              <a:rPr lang="en-US" sz="1200" dirty="0">
                <a:ln w="50800"/>
                <a:solidFill>
                  <a:srgbClr val="005FAA"/>
                </a:solidFill>
                <a:latin typeface="Gotham Medium" pitchFamily="2" charset="0"/>
                <a:cs typeface="Gotham Medium" pitchFamily="2" charset="0"/>
              </a:rPr>
              <a:t>Scope: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5D91691-9D1E-984F-A785-1A88C84A3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4190"/>
            <a:ext cx="11700933" cy="550527"/>
          </a:xfrm>
        </p:spPr>
        <p:txBody>
          <a:bodyPr/>
          <a:lstStyle/>
          <a:p>
            <a:r>
              <a:rPr lang="en-US" dirty="0"/>
              <a:t>PROJECT REFERENCES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E9DAACE-406F-7618-207B-3115564024EB}"/>
              </a:ext>
            </a:extLst>
          </p:cNvPr>
          <p:cNvSpPr>
            <a:spLocks noGrp="1"/>
          </p:cNvSpPr>
          <p:nvPr>
            <p:ph type="subTitle" idx="22"/>
          </p:nvPr>
        </p:nvSpPr>
        <p:spPr>
          <a:xfrm>
            <a:off x="579069" y="823501"/>
            <a:ext cx="10972800" cy="707886"/>
          </a:xfrm>
        </p:spPr>
        <p:txBody>
          <a:bodyPr/>
          <a:lstStyle/>
          <a:p>
            <a:r>
              <a:rPr lang="en-US" b="0" cap="all" dirty="0">
                <a:latin typeface="Gotham Medium" pitchFamily="2" charset="0"/>
                <a:cs typeface="Gotham Medium" pitchFamily="2" charset="0"/>
              </a:rPr>
              <a:t>CASE STUDY –  Overside receiving at Jurong port &amp;  Delivery to Sembcorp Tuas Mega yard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87E5DF-4729-49D1-C208-A87723834FF8}"/>
              </a:ext>
            </a:extLst>
          </p:cNvPr>
          <p:cNvGrpSpPr/>
          <p:nvPr/>
        </p:nvGrpSpPr>
        <p:grpSpPr>
          <a:xfrm>
            <a:off x="1549137" y="2100409"/>
            <a:ext cx="9821855" cy="4022316"/>
            <a:chOff x="2290136" y="2204581"/>
            <a:chExt cx="9821855" cy="40223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EEB5DEF-07DD-62DE-078B-0BCCAD8D32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44" t="3497" r="2497" b="10047"/>
            <a:stretch/>
          </p:blipFill>
          <p:spPr>
            <a:xfrm>
              <a:off x="2290136" y="4251529"/>
              <a:ext cx="3741136" cy="19753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63B1D94-86B7-4D6C-C720-3B2276447B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1461"/>
            <a:stretch/>
          </p:blipFill>
          <p:spPr>
            <a:xfrm>
              <a:off x="6080369" y="2204581"/>
              <a:ext cx="3133475" cy="198642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D38741-F789-85C5-24B7-A00DD8E96C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20649"/>
            <a:stretch/>
          </p:blipFill>
          <p:spPr>
            <a:xfrm>
              <a:off x="9289637" y="2204581"/>
              <a:ext cx="2822354" cy="19663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3D97E6-6713-F7E7-9B8D-9DFC34A79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401" t="291" r="3956" b="-291"/>
            <a:stretch/>
          </p:blipFill>
          <p:spPr>
            <a:xfrm>
              <a:off x="6096000" y="4261599"/>
              <a:ext cx="3117844" cy="19652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1123F37-4FF1-27D7-11FF-D5A85582B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7059" t="5550" r="18364" b="5550"/>
            <a:stretch/>
          </p:blipFill>
          <p:spPr>
            <a:xfrm>
              <a:off x="9278573" y="4251529"/>
              <a:ext cx="2833418" cy="1975368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F60AC19-790A-8D4E-E98A-EBE81ED371CC}"/>
              </a:ext>
            </a:extLst>
          </p:cNvPr>
          <p:cNvSpPr txBox="1"/>
          <p:nvPr/>
        </p:nvSpPr>
        <p:spPr>
          <a:xfrm>
            <a:off x="1996839" y="3187780"/>
            <a:ext cx="3133476" cy="1041311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marL="342900" marR="0" lvl="0" indent="-342900">
              <a:spcBef>
                <a:spcPts val="50"/>
              </a:spcBef>
              <a:spcAft>
                <a:spcPts val="0"/>
              </a:spcAft>
              <a:buClr>
                <a:srgbClr val="0B68B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Overside receiving at Jurong port from vessel and load on barge.</a:t>
            </a:r>
          </a:p>
          <a:p>
            <a:pPr marL="342900" marR="0" lvl="0" indent="-342900">
              <a:spcBef>
                <a:spcPts val="50"/>
              </a:spcBef>
              <a:spcAft>
                <a:spcPts val="0"/>
              </a:spcAft>
              <a:buClr>
                <a:srgbClr val="0B68B1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ffectLst/>
                <a:latin typeface="Gotham" pitchFamily="2" charset="0"/>
                <a:ea typeface="Times New Roman" panose="02020603050405020304" pitchFamily="18" charset="0"/>
                <a:cs typeface="Gotham" pitchFamily="2" charset="0"/>
              </a:rPr>
              <a:t>Delivery to Sembcorp Tuas Mega yard by barge</a:t>
            </a:r>
            <a:endParaRPr lang="en-SG" sz="1200" dirty="0">
              <a:latin typeface="Gotham" pitchFamily="2" charset="0"/>
              <a:cs typeface="Gotham" pitchFamily="2" charset="0"/>
            </a:endParaRPr>
          </a:p>
          <a:p>
            <a:pPr algn="l">
              <a:spcBef>
                <a:spcPts val="50"/>
              </a:spcBef>
            </a:pPr>
            <a:endParaRPr lang="en-VN" sz="1200" b="1" dirty="0">
              <a:latin typeface="Gotham" pitchFamily="50" charset="0"/>
              <a:cs typeface="Gotham" pitchFamily="50" charset="0"/>
            </a:endParaRP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C6645A8F-3D51-8F43-984B-0A3A82620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68052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105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Aptos</vt:lpstr>
      <vt:lpstr>Arial</vt:lpstr>
      <vt:lpstr>Calibri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REFERENCES (MAN Engines/Seatrium)</dc:title>
  <dc:creator>Anh Phuong Nguyen</dc:creator>
  <cp:lastModifiedBy>hv@mg.limited</cp:lastModifiedBy>
  <cp:revision>6</cp:revision>
  <dcterms:created xsi:type="dcterms:W3CDTF">2025-03-05T08:51:21Z</dcterms:created>
  <dcterms:modified xsi:type="dcterms:W3CDTF">2025-04-23T05:33:49Z</dcterms:modified>
</cp:coreProperties>
</file>