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12" d="100"/>
          <a:sy n="112" d="100"/>
        </p:scale>
        <p:origin x="28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73C4-464C-40C4-BE01-3A12917F81D9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0EB5-3ADE-45A9-A862-52650CF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9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742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9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216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29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8138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4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D504F-10F6-58FF-D006-19702BB56359}"/>
              </a:ext>
            </a:extLst>
          </p:cNvPr>
          <p:cNvSpPr txBox="1"/>
          <p:nvPr/>
        </p:nvSpPr>
        <p:spPr>
          <a:xfrm>
            <a:off x="-1080655" y="-83127"/>
            <a:ext cx="18473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en-VN" sz="20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5D42A775-2BA2-7B2E-871F-7621713B01BF}"/>
              </a:ext>
            </a:extLst>
          </p:cNvPr>
          <p:cNvSpPr/>
          <p:nvPr/>
        </p:nvSpPr>
        <p:spPr>
          <a:xfrm>
            <a:off x="8986598" y="1336832"/>
            <a:ext cx="2448295" cy="2296694"/>
          </a:xfrm>
          <a:custGeom>
            <a:avLst/>
            <a:gdLst/>
            <a:ahLst/>
            <a:cxnLst/>
            <a:rect l="l" t="t" r="r" b="b"/>
            <a:pathLst>
              <a:path w="3240404" h="2614929">
                <a:moveTo>
                  <a:pt x="3240404" y="0"/>
                </a:moveTo>
                <a:lnTo>
                  <a:pt x="0" y="0"/>
                </a:lnTo>
                <a:lnTo>
                  <a:pt x="0" y="2614422"/>
                </a:lnTo>
                <a:lnTo>
                  <a:pt x="3240404" y="261442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752962A8-366C-4738-921A-F934E44E8FF6}"/>
              </a:ext>
            </a:extLst>
          </p:cNvPr>
          <p:cNvSpPr/>
          <p:nvPr/>
        </p:nvSpPr>
        <p:spPr>
          <a:xfrm>
            <a:off x="6381993" y="3616349"/>
            <a:ext cx="2619095" cy="2171764"/>
          </a:xfrm>
          <a:custGeom>
            <a:avLst/>
            <a:gdLst/>
            <a:ahLst/>
            <a:cxnLst/>
            <a:rect l="l" t="t" r="r" b="b"/>
            <a:pathLst>
              <a:path w="3466465" h="2472690">
                <a:moveTo>
                  <a:pt x="0" y="2472690"/>
                </a:moveTo>
                <a:lnTo>
                  <a:pt x="3466338" y="2472690"/>
                </a:lnTo>
                <a:lnTo>
                  <a:pt x="3466338" y="0"/>
                </a:lnTo>
                <a:lnTo>
                  <a:pt x="0" y="0"/>
                </a:lnTo>
                <a:lnTo>
                  <a:pt x="0" y="247269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F279E5E5-FCBA-8718-356F-8AC9D2847037}"/>
              </a:ext>
            </a:extLst>
          </p:cNvPr>
          <p:cNvSpPr/>
          <p:nvPr/>
        </p:nvSpPr>
        <p:spPr>
          <a:xfrm>
            <a:off x="8986598" y="3616349"/>
            <a:ext cx="2448295" cy="2171764"/>
          </a:xfrm>
          <a:custGeom>
            <a:avLst/>
            <a:gdLst/>
            <a:ahLst/>
            <a:cxnLst/>
            <a:rect l="l" t="t" r="r" b="b"/>
            <a:pathLst>
              <a:path w="3240404" h="2472690">
                <a:moveTo>
                  <a:pt x="3240404" y="0"/>
                </a:moveTo>
                <a:lnTo>
                  <a:pt x="0" y="0"/>
                </a:lnTo>
                <a:lnTo>
                  <a:pt x="0" y="2472690"/>
                </a:lnTo>
                <a:lnTo>
                  <a:pt x="3240404" y="24726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DF6458D7-A592-E8B9-0F84-5AE6E0E0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9" name="Subtitle 3">
            <a:extLst>
              <a:ext uri="{FF2B5EF4-FFF2-40B4-BE49-F238E27FC236}">
                <a16:creationId xmlns:a16="http://schemas.microsoft.com/office/drawing/2014/main" id="{BE3B4A3D-0F2D-8B7A-C7FA-801E594A0557}"/>
              </a:ext>
            </a:extLst>
          </p:cNvPr>
          <p:cNvSpPr txBox="1">
            <a:spLocks/>
          </p:cNvSpPr>
          <p:nvPr/>
        </p:nvSpPr>
        <p:spPr>
          <a:xfrm>
            <a:off x="575503" y="793843"/>
            <a:ext cx="10972800" cy="497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46B867"/>
                </a:solidFill>
                <a:latin typeface="Gotham Medium" pitchFamily="2" charset="0"/>
                <a:ea typeface="Montserrat Medium"/>
                <a:cs typeface="Gotham Medium" pitchFamily="2" charset="0"/>
                <a:sym typeface="Montserrat Medium"/>
              </a:rPr>
              <a:t>CASE STUDY - NATUREWORK</a:t>
            </a:r>
            <a:endParaRPr lang="en-US" sz="1400" kern="0" dirty="0">
              <a:solidFill>
                <a:srgbClr val="46B867"/>
              </a:solidFill>
              <a:latin typeface="Gotham Medium" pitchFamily="2" charset="0"/>
              <a:cs typeface="Gotham Medium" pitchFamily="2" charset="0"/>
              <a:sym typeface="Arial"/>
            </a:endParaRPr>
          </a:p>
        </p:txBody>
      </p:sp>
      <p:pic>
        <p:nvPicPr>
          <p:cNvPr id="51" name="Google Shape;1676;p31" descr="A large truck with a large blue tarp covering&#10;&#10;Description automatically generated">
            <a:extLst>
              <a:ext uri="{FF2B5EF4-FFF2-40B4-BE49-F238E27FC236}">
                <a16:creationId xmlns:a16="http://schemas.microsoft.com/office/drawing/2014/main" id="{0209B735-090A-342D-32E9-DF8ABDA3F6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653"/>
          <a:stretch/>
        </p:blipFill>
        <p:spPr>
          <a:xfrm>
            <a:off x="6997240" y="3264973"/>
            <a:ext cx="4431569" cy="274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FFC8B8F-C49F-ECA4-C7E9-1B251CD3FD98}"/>
              </a:ext>
            </a:extLst>
          </p:cNvPr>
          <p:cNvGrpSpPr/>
          <p:nvPr/>
        </p:nvGrpSpPr>
        <p:grpSpPr>
          <a:xfrm>
            <a:off x="7001885" y="316983"/>
            <a:ext cx="4431568" cy="2909594"/>
            <a:chOff x="6983371" y="365538"/>
            <a:chExt cx="4540750" cy="2981279"/>
          </a:xfrm>
        </p:grpSpPr>
        <p:pic>
          <p:nvPicPr>
            <p:cNvPr id="50" name="Google Shape;1673;p31" descr="A group of people lifting a large object&#10;&#10;Description automatically generated">
              <a:extLst>
                <a:ext uri="{FF2B5EF4-FFF2-40B4-BE49-F238E27FC236}">
                  <a16:creationId xmlns:a16="http://schemas.microsoft.com/office/drawing/2014/main" id="{9E151E10-7EDB-8106-C258-BBE69F2AF18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83371" y="365538"/>
              <a:ext cx="2265618" cy="2981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1674;p31" descr="A large blue object being lifted by a crane&#10;&#10;Description automatically generated with medium confidence">
              <a:extLst>
                <a:ext uri="{FF2B5EF4-FFF2-40B4-BE49-F238E27FC236}">
                  <a16:creationId xmlns:a16="http://schemas.microsoft.com/office/drawing/2014/main" id="{DE906828-FBDF-E855-C323-76F8D06DDF3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98395" y="365538"/>
              <a:ext cx="2225726" cy="166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675;p31" descr="A body of water with a body of water and a blue sky with clouds&#10;&#10;Description automatically generated">
              <a:extLst>
                <a:ext uri="{FF2B5EF4-FFF2-40B4-BE49-F238E27FC236}">
                  <a16:creationId xmlns:a16="http://schemas.microsoft.com/office/drawing/2014/main" id="{58DB2DF8-9214-AD0C-CAFA-7636DA65DB8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98395" y="2092863"/>
              <a:ext cx="2225726" cy="12539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FF4BB35-CB14-1A32-78FF-ED2B7A71C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15512"/>
              </p:ext>
            </p:extLst>
          </p:nvPr>
        </p:nvGraphicFramePr>
        <p:xfrm>
          <a:off x="621005" y="1368049"/>
          <a:ext cx="5760988" cy="18288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318354">
                  <a:extLst>
                    <a:ext uri="{9D8B030D-6E8A-4147-A177-3AD203B41FA5}">
                      <a16:colId xmlns:a16="http://schemas.microsoft.com/office/drawing/2014/main" val="294288599"/>
                    </a:ext>
                  </a:extLst>
                </a:gridCol>
                <a:gridCol w="4442634">
                  <a:extLst>
                    <a:ext uri="{9D8B030D-6E8A-4147-A177-3AD203B41FA5}">
                      <a16:colId xmlns:a16="http://schemas.microsoft.com/office/drawing/2014/main" val="668502281"/>
                    </a:ext>
                  </a:extLst>
                </a:gridCol>
              </a:tblGrid>
              <a:tr h="11939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Project Name: </a:t>
                      </a:r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None/>
                      </a:pPr>
                      <a:r>
                        <a:rPr lang="en-US" sz="1200" b="0" i="0" dirty="0">
                          <a:latin typeface="Gotham" pitchFamily="2" charset="0"/>
                          <a:cs typeface="Gotham" pitchFamily="2" charset="0"/>
                        </a:rPr>
                        <a:t>SEQUOIA PROJECT</a:t>
                      </a:r>
                      <a:endParaRPr lang="en-US" sz="1200" b="0" i="0" dirty="0">
                        <a:latin typeface="Gotham" pitchFamily="2" charset="0"/>
                        <a:ea typeface="Calibri"/>
                        <a:cs typeface="Gotham" pitchFamily="2" charset="0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980114"/>
                  </a:ext>
                </a:extLst>
              </a:tr>
              <a:tr h="11939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Volume: </a:t>
                      </a:r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Gotham" pitchFamily="2" charset="0"/>
                          <a:cs typeface="Gotham" pitchFamily="2" charset="0"/>
                        </a:rPr>
                        <a:t>More than 500 containers, 50,000 CBM of BB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7894320"/>
                  </a:ext>
                </a:extLst>
              </a:tr>
              <a:tr h="11939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Commodity:</a:t>
                      </a:r>
                      <a:r>
                        <a:rPr lang="en-US" sz="1200" b="0" i="0" dirty="0">
                          <a:solidFill>
                            <a:schemeClr val="accent5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 </a:t>
                      </a:r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Gotham" pitchFamily="2" charset="0"/>
                          <a:cs typeface="Gotham" pitchFamily="2" charset="0"/>
                        </a:rPr>
                        <a:t>Steel parts, machine, tanks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945582"/>
                  </a:ext>
                </a:extLst>
              </a:tr>
              <a:tr h="11939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Origin: </a:t>
                      </a:r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None/>
                      </a:pPr>
                      <a:r>
                        <a:rPr lang="en-US" sz="1200" b="0" i="0" dirty="0">
                          <a:latin typeface="Gotham" pitchFamily="2" charset="0"/>
                          <a:cs typeface="Gotham" pitchFamily="2" charset="0"/>
                        </a:rPr>
                        <a:t>Various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11740"/>
                  </a:ext>
                </a:extLst>
              </a:tr>
              <a:tr h="119399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Destination: </a:t>
                      </a:r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Gotham" pitchFamily="2" charset="0"/>
                          <a:cs typeface="Gotham" pitchFamily="2" charset="0"/>
                        </a:rPr>
                        <a:t>Laem Chabang, Thailand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64134"/>
                  </a:ext>
                </a:extLst>
              </a:tr>
              <a:tr h="198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Gotham Medium" pitchFamily="2" charset="0"/>
                          <a:cs typeface="Gotham Medium" pitchFamily="2" charset="0"/>
                          <a:sym typeface="Calibri"/>
                        </a:rPr>
                        <a:t>Scope:</a:t>
                      </a:r>
                      <a:endParaRPr lang="en-US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  <a:p>
                      <a:endParaRPr lang="en-VN" sz="1200" b="0" i="0" dirty="0"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200" b="0" i="0" dirty="0">
                        <a:latin typeface="Gotham" pitchFamily="2" charset="0"/>
                        <a:cs typeface="Gotham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391455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15EB35FF-70CC-05FC-50EF-3716A932181A}"/>
              </a:ext>
            </a:extLst>
          </p:cNvPr>
          <p:cNvSpPr txBox="1"/>
          <p:nvPr/>
        </p:nvSpPr>
        <p:spPr>
          <a:xfrm>
            <a:off x="1222383" y="2798701"/>
            <a:ext cx="528970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Import customs clearance under BOI privilege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Moving cargo from LCB port project site in Nakhon </a:t>
            </a:r>
            <a:r>
              <a:rPr lang="en-US" sz="1200" dirty="0" err="1">
                <a:latin typeface="Gotham" pitchFamily="2" charset="0"/>
                <a:ea typeface="Calibri"/>
                <a:cs typeface="Gotham" pitchFamily="2" charset="0"/>
                <a:sym typeface="Calibri"/>
              </a:rPr>
              <a:t>Sawan</a:t>
            </a: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Provide storage area for oversized cargo and normal cargo in LCB</a:t>
            </a:r>
          </a:p>
          <a:p>
            <a:pPr marL="685800"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</a:pPr>
            <a:endParaRPr lang="en-US" sz="1200" u="none" strike="noStrike" cap="none" dirty="0">
              <a:solidFill>
                <a:srgbClr val="1467B1"/>
              </a:solidFill>
              <a:latin typeface="Gotham" pitchFamily="2" charset="0"/>
              <a:ea typeface="Calibri"/>
              <a:cs typeface="Gotham" pitchFamily="2" charset="0"/>
              <a:sym typeface="Calibri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Biggest Piece 46m L x 4.5m W x 4.9m H weight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Dimension increased and need to find solutions to move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Receiving alongside by Barge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Delivery to designed Jetty in </a:t>
            </a:r>
            <a:r>
              <a:rPr lang="en-US" sz="1200" dirty="0" err="1">
                <a:latin typeface="Gotham" pitchFamily="2" charset="0"/>
                <a:ea typeface="Calibri"/>
                <a:cs typeface="Gotham" pitchFamily="2" charset="0"/>
                <a:sym typeface="Calibri"/>
              </a:rPr>
              <a:t>Ayudhaya</a:t>
            </a:r>
            <a:endParaRPr lang="en-US" sz="1200" dirty="0">
              <a:latin typeface="Gotham" pitchFamily="2" charset="0"/>
              <a:ea typeface="Calibri"/>
              <a:cs typeface="Gotham" pitchFamily="2" charset="0"/>
              <a:sym typeface="Calibri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Offloading cargo from barge to Hydraulic truck with Turn Tables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91440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400"/>
              <a:buChar char="•"/>
            </a:pP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Delivery from jetty to jobsite in Nakhon </a:t>
            </a:r>
            <a:r>
              <a:rPr lang="en-US" sz="1200" dirty="0" err="1">
                <a:latin typeface="Gotham" pitchFamily="2" charset="0"/>
                <a:ea typeface="Calibri"/>
                <a:cs typeface="Gotham" pitchFamily="2" charset="0"/>
                <a:sym typeface="Calibri"/>
              </a:rPr>
              <a:t>Sawan</a:t>
            </a:r>
            <a:r>
              <a:rPr lang="en-US" sz="1200" dirty="0">
                <a:latin typeface="Gotham" pitchFamily="2" charset="0"/>
                <a:ea typeface="Calibri"/>
                <a:cs typeface="Gotham" pitchFamily="2" charset="0"/>
                <a:sym typeface="Calibri"/>
              </a:rPr>
              <a:t> – 5 days transit time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0E97D5-74BA-6F16-C61D-41CB6056DF7E}"/>
              </a:ext>
            </a:extLst>
          </p:cNvPr>
          <p:cNvSpPr txBox="1"/>
          <p:nvPr/>
        </p:nvSpPr>
        <p:spPr>
          <a:xfrm>
            <a:off x="621005" y="3924882"/>
            <a:ext cx="163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  <a:sym typeface="Calibri"/>
              </a:rPr>
              <a:t>Challenge of delivery DC3:</a:t>
            </a:r>
            <a:endParaRPr lang="en-VN" sz="120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128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(Exxon Mobil/CRISP)</dc:title>
  <dc:creator>Anh Phuong Nguyen</dc:creator>
  <cp:lastModifiedBy>hv@mg.limited</cp:lastModifiedBy>
  <cp:revision>8</cp:revision>
  <dcterms:created xsi:type="dcterms:W3CDTF">2025-03-05T08:55:50Z</dcterms:created>
  <dcterms:modified xsi:type="dcterms:W3CDTF">2025-04-21T15:46:07Z</dcterms:modified>
</cp:coreProperties>
</file>