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17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67"/>
  </p:normalViewPr>
  <p:slideViewPr>
    <p:cSldViewPr snapToGrid="0">
      <p:cViewPr>
        <p:scale>
          <a:sx n="149" d="100"/>
          <a:sy n="149" d="100"/>
        </p:scale>
        <p:origin x="-2384" y="-1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7933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346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7291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78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85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5078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6368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42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69325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051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9753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7A34B1E0-ACB1-4701-A961-C324DC5CFF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98437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" name="Picture 1" descr="Shape, circle&#10;&#10;Description automatically generated">
            <a:extLst>
              <a:ext uri="{FF2B5EF4-FFF2-40B4-BE49-F238E27FC236}">
                <a16:creationId xmlns:a16="http://schemas.microsoft.com/office/drawing/2014/main" id="{156C8C80-0662-92C8-9A97-8801E2ECE0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08633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A3D4AB1-62C1-AA50-9341-006FC1F7CDB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CEB58F6-94FB-BCFD-BAE9-17DBF1CC6A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555441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E0FC75CD-BBD1-F4C4-0881-BF8BAB1660C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AD1BD8D-F71F-2323-E769-2BE0E2B37D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3389967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1F6B84E1-4F89-E0B4-A2BB-8E7372B325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29C9A1C-C4D1-95D9-2493-612DD89EE0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1670A31-ECFF-1F1A-1485-3F1A9098968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8E7BB078-489B-C6AE-F506-AA7C5ED37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537157-34F6-459A-3825-E02EC5117461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BF23133-7597-E50B-6343-72EA9F405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2599B3F-7B72-3F20-B732-8DCA20E32D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96CB3D5-7A06-E385-4BF7-1CDAEBF9675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2917E81-E0A8-0A9E-0CC4-29046AD3D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8405078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A6F8ED05-8E05-30C1-3115-2C1DFBEC9E4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3B452F2E-7506-5D3D-7163-EB221A77A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53049389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349790C-160A-3994-9462-F37F966F14B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D1B1C9EF-56A2-D857-C195-B0C55A403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47103145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2053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459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7296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99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325ED71C-C23F-BFA9-B1B3-8D82B05A16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40646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6511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362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429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17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076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063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87D8DE60-8438-8B78-D5A2-EEDABC80A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95958" y="-37576"/>
            <a:ext cx="1058465" cy="1133618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1941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 userDrawn="1">
  <p:cSld name="13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3" descr="Shape,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132487" cy="11336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9;p4">
            <a:extLst>
              <a:ext uri="{FF2B5EF4-FFF2-40B4-BE49-F238E27FC236}">
                <a16:creationId xmlns:a16="http://schemas.microsoft.com/office/drawing/2014/main" id="{EFC07681-1823-2183-998C-0CBE52CCA9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36003" y="2642423"/>
            <a:ext cx="9638000" cy="72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marL="609585" lvl="0" indent="-304792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2400"/>
              <a:buNone/>
              <a:defRPr sz="3200" b="1">
                <a:solidFill>
                  <a:schemeClr val="lt1"/>
                </a:solidFill>
                <a:latin typeface="Conthrax Heavy" panose="020B0907020201080204" pitchFamily="34" charset="0"/>
                <a:ea typeface="Conthrax Heavy" panose="020B0907020201080204" pitchFamily="34" charset="0"/>
                <a:cs typeface="Arial"/>
                <a:sym typeface="Arial"/>
              </a:defRPr>
            </a:lvl1pPr>
            <a:lvl2pPr marL="1219170" lvl="1" indent="-48258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lvl="2" indent="-4571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lvl="3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lvl="4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27150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DEBC6BBD-67C1-BB43-9C23-A8D9224660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sp>
        <p:nvSpPr>
          <p:cNvPr id="9" name="Title 10">
            <a:extLst>
              <a:ext uri="{FF2B5EF4-FFF2-40B4-BE49-F238E27FC236}">
                <a16:creationId xmlns:a16="http://schemas.microsoft.com/office/drawing/2014/main" id="{069D8C73-31AE-FE43-B9D1-6C1CFBDA2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634" y="6263126"/>
            <a:ext cx="549166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441B401-A745-494B-9C7D-2C76B118A4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67607"/>
            <a:ext cx="858944" cy="858944"/>
          </a:xfrm>
          <a:prstGeom prst="rect">
            <a:avLst/>
          </a:prstGeom>
        </p:spPr>
      </p:pic>
      <p:pic>
        <p:nvPicPr>
          <p:cNvPr id="11" name="Picture 10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203DF4F5-FD0B-4AFF-992D-27EFF86B30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612" y="6093897"/>
            <a:ext cx="1366776" cy="60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029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1F784-A860-E208-1140-E3542729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21/03/2025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8B039-D677-B9F5-825D-646C3DE2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A13AB-147C-12AD-E064-AF13FA6B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80A335A-A2F9-A14A-22B9-71B9FC6FCF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182" y="487043"/>
            <a:ext cx="11069637" cy="5781675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376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92F68AE-CCE2-B7C5-FADA-6B160F01AD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23054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21/03/2025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3994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25576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21/03/2025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8FD107-7FCB-092E-6195-251102513E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941AB36-CC1C-7705-688D-B8B5D14857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04993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295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90BE0BC0-946B-A570-42CA-D42D7C8EDD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2919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2982410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7249671-CC0C-977E-001B-C9E1AF1828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4043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2B7BB128-6607-BB18-AB73-96066447F2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8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376D6F3-F397-F25E-7DF3-DCEAFAE151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852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EA9C76-F429-6A2A-5ED2-3D5F63BA4125}"/>
              </a:ext>
            </a:extLst>
          </p:cNvPr>
          <p:cNvSpPr/>
          <p:nvPr userDrawn="1"/>
        </p:nvSpPr>
        <p:spPr>
          <a:xfrm>
            <a:off x="0" y="-1"/>
            <a:ext cx="12192000" cy="6840896"/>
          </a:xfrm>
          <a:prstGeom prst="rect">
            <a:avLst/>
          </a:prstGeom>
          <a:solidFill>
            <a:srgbClr val="0E1725"/>
          </a:solidFill>
          <a:ln w="954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4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124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19E864-FED8-7BF9-F442-612D53D3C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FLS LOGISTICS CASE STUDY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43EF4-D80B-5E20-2761-A6061E9CC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C6C06-AE23-5E4F-9A17-3EC4411F23ED}" type="slidenum">
              <a:rPr kumimoji="0" lang="en-GB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OTHAM-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GOTHAM-BOOK"/>
              <a:ea typeface="+mn-ea"/>
              <a:cs typeface="+mn-cs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047C16E-440D-C5AC-B71A-EBBA6A2D21E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09600" y="1022037"/>
            <a:ext cx="10972800" cy="400110"/>
          </a:xfrm>
        </p:spPr>
        <p:txBody>
          <a:bodyPr/>
          <a:lstStyle/>
          <a:p>
            <a:r>
              <a:rPr lang="en-US" dirty="0"/>
              <a:t>INBOUND SUPPLY CHAIN OPERATIONS - AUTOMOTIVE</a:t>
            </a:r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677F9ED4-0D3A-8F23-968F-1B01467DBD89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1510581"/>
          <a:ext cx="5413248" cy="5095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141">
                  <a:extLst>
                    <a:ext uri="{9D8B030D-6E8A-4147-A177-3AD203B41FA5}">
                      <a16:colId xmlns:a16="http://schemas.microsoft.com/office/drawing/2014/main" val="3257007626"/>
                    </a:ext>
                  </a:extLst>
                </a:gridCol>
                <a:gridCol w="4220107">
                  <a:extLst>
                    <a:ext uri="{9D8B030D-6E8A-4147-A177-3AD203B41FA5}">
                      <a16:colId xmlns:a16="http://schemas.microsoft.com/office/drawing/2014/main" val="1454957865"/>
                    </a:ext>
                  </a:extLst>
                </a:gridCol>
              </a:tblGrid>
              <a:tr h="1335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de-DE" sz="1050" b="1" i="0" u="none" strike="noStrike" kern="1200" cap="none" spc="0" normalizeH="0" baseline="0" noProof="0">
                          <a:ln w="50800"/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otham" pitchFamily="50" charset="0"/>
                          <a:cs typeface="Gotham" pitchFamily="50" charset="0"/>
                        </a:rPr>
                        <a:t>Customer name</a:t>
                      </a:r>
                      <a:endParaRPr lang="en-VN" sz="1050" b="1" i="0">
                        <a:solidFill>
                          <a:schemeClr val="tx1"/>
                        </a:solidFill>
                        <a:latin typeface="Gotham" pitchFamily="50" charset="0"/>
                        <a:cs typeface="Gotham" pitchFamily="50" charset="0"/>
                      </a:endParaRPr>
                    </a:p>
                  </a:txBody>
                  <a:tcPr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de-DE" sz="1050" b="0" u="none" strike="noStrike" kern="1200" cap="none" spc="0" normalizeH="0" baseline="0" noProof="0" dirty="0">
                          <a:ln w="50800"/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50" charset="0"/>
                          <a:cs typeface="Gotham" pitchFamily="50" charset="0"/>
                        </a:rPr>
                        <a:t>DUCATI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2834431"/>
                  </a:ext>
                </a:extLst>
              </a:tr>
              <a:tr h="1335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de-DE" sz="1050" b="1" i="0" u="none" strike="noStrike" kern="1200" cap="none" spc="0" normalizeH="0" baseline="0" noProof="0">
                          <a:ln w="50800"/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otham" pitchFamily="50" charset="0"/>
                          <a:cs typeface="Gotham" pitchFamily="50" charset="0"/>
                        </a:rPr>
                        <a:t>Project Name</a:t>
                      </a:r>
                      <a:endParaRPr lang="en-VN" sz="1050" b="1" i="0">
                        <a:solidFill>
                          <a:schemeClr val="tx1"/>
                        </a:solidFill>
                        <a:latin typeface="Gotham" pitchFamily="50" charset="0"/>
                        <a:cs typeface="Gotham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de-DE" sz="1050" b="0" u="none" strike="noStrike" kern="1200" cap="none" spc="0" normalizeH="0" baseline="0" noProof="0" dirty="0">
                          <a:ln w="50800"/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50" charset="0"/>
                          <a:cs typeface="Gotham" pitchFamily="50" charset="0"/>
                        </a:rPr>
                        <a:t>Milk-run, ocean &amp; air inbound operations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0266226"/>
                  </a:ext>
                </a:extLst>
              </a:tr>
              <a:tr h="13357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050" b="1" i="0" u="none" strike="noStrike" kern="1200" cap="none" spc="0" normalizeH="0" baseline="0" noProof="0">
                          <a:ln w="50800"/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otham" pitchFamily="50" charset="0"/>
                          <a:cs typeface="Gotham" pitchFamily="50" charset="0"/>
                        </a:rPr>
                        <a:t>Volume</a:t>
                      </a:r>
                      <a:endParaRPr lang="en-US" sz="1050" b="1">
                        <a:latin typeface="Gotham" pitchFamily="50" charset="0"/>
                        <a:cs typeface="Gotham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u="none" strike="noStrike" kern="1200" cap="none" spc="0" normalizeH="0" baseline="0" noProof="0" dirty="0">
                          <a:ln w="50800"/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50" charset="0"/>
                          <a:cs typeface="Gotham" pitchFamily="50" charset="0"/>
                        </a:rPr>
                        <a:t>Approx. 1,400 shipments / year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986622"/>
                  </a:ext>
                </a:extLst>
              </a:tr>
              <a:tr h="13357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050" b="1" i="0" u="none" strike="noStrike" kern="1200" cap="none" spc="0" normalizeH="0" baseline="0" noProof="0">
                          <a:ln w="50800"/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otham" pitchFamily="50" charset="0"/>
                          <a:cs typeface="Gotham" pitchFamily="50" charset="0"/>
                        </a:rPr>
                        <a:t>Commodity</a:t>
                      </a:r>
                      <a:endParaRPr lang="en-US" sz="1050" b="1">
                        <a:latin typeface="Gotham" pitchFamily="50" charset="0"/>
                        <a:cs typeface="Gotham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u="none" strike="noStrike" kern="1200" cap="none" spc="0" normalizeH="0" baseline="0" noProof="0" dirty="0">
                          <a:ln w="50800"/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50" charset="0"/>
                          <a:cs typeface="Gotham" pitchFamily="50" charset="0"/>
                        </a:rPr>
                        <a:t>Automotive Production Materials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201312"/>
                  </a:ext>
                </a:extLst>
              </a:tr>
              <a:tr h="13357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050" b="1" i="0" u="none" strike="noStrike" kern="1200" cap="none" spc="0" normalizeH="0" baseline="0" noProof="0">
                          <a:ln w="50800"/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otham" pitchFamily="50" charset="0"/>
                          <a:cs typeface="Gotham" pitchFamily="50" charset="0"/>
                        </a:rPr>
                        <a:t>Origin</a:t>
                      </a:r>
                      <a:endParaRPr lang="en-US" sz="1050" b="1">
                        <a:latin typeface="Gotham" pitchFamily="50" charset="0"/>
                        <a:cs typeface="Gotham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u="none" strike="noStrike" kern="1200" cap="none" spc="0" normalizeH="0" baseline="0" noProof="0" dirty="0">
                          <a:ln w="50800"/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50" charset="0"/>
                          <a:cs typeface="Gotham" pitchFamily="50" charset="0"/>
                        </a:rPr>
                        <a:t>Asia Pacific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2921835"/>
                  </a:ext>
                </a:extLst>
              </a:tr>
              <a:tr h="13357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050" b="1" i="0" u="none" strike="noStrike" kern="1200" cap="none" spc="0" normalizeH="0" baseline="0" noProof="0">
                          <a:ln w="50800"/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otham" pitchFamily="50" charset="0"/>
                          <a:cs typeface="Gotham" pitchFamily="50" charset="0"/>
                        </a:rPr>
                        <a:t>Destination</a:t>
                      </a:r>
                      <a:endParaRPr lang="en-US" sz="1050" b="1">
                        <a:latin typeface="Gotham" pitchFamily="50" charset="0"/>
                        <a:cs typeface="Gotham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u="none" strike="noStrike" kern="1200" cap="none" spc="0" normalizeH="0" baseline="0" noProof="0" dirty="0">
                          <a:ln w="50800"/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50" charset="0"/>
                          <a:cs typeface="Gotham" pitchFamily="50" charset="0"/>
                        </a:rPr>
                        <a:t>Thailand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7438190"/>
                  </a:ext>
                </a:extLst>
              </a:tr>
              <a:tr h="13357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050" b="1" i="0" u="none" strike="noStrike" kern="1200" cap="none" spc="0" normalizeH="0" baseline="0" noProof="0">
                          <a:ln w="50800"/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otham" pitchFamily="50" charset="0"/>
                          <a:cs typeface="Gotham" pitchFamily="50" charset="0"/>
                        </a:rPr>
                        <a:t>Project duration</a:t>
                      </a:r>
                      <a:endParaRPr lang="en-US" sz="1050" b="1">
                        <a:latin typeface="Gotham" pitchFamily="50" charset="0"/>
                        <a:cs typeface="Gotham" pitchFamily="50" charset="0"/>
                      </a:endParaRPr>
                    </a:p>
                  </a:txBody>
                  <a:tcPr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u="none" strike="noStrike" kern="1200" cap="none" spc="0" normalizeH="0" baseline="0" noProof="0" dirty="0">
                          <a:ln w="50800"/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50" charset="0"/>
                          <a:cs typeface="Gotham" pitchFamily="50" charset="0"/>
                        </a:rPr>
                        <a:t>2018 – Today (Ongoing)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074302"/>
                  </a:ext>
                </a:extLst>
              </a:tr>
              <a:tr h="181284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050" b="1" i="0" u="none" strike="noStrike" kern="1200" cap="none" spc="0" normalizeH="0" baseline="0" noProof="0">
                          <a:ln w="50800"/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otham" pitchFamily="50" charset="0"/>
                          <a:cs typeface="Gotham" pitchFamily="50" charset="0"/>
                        </a:rPr>
                        <a:t>Scope</a:t>
                      </a:r>
                      <a:endParaRPr lang="en-US" sz="1050" b="1">
                        <a:latin typeface="Gotham" pitchFamily="50" charset="0"/>
                        <a:cs typeface="Gotham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5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50" charset="0"/>
                          <a:cs typeface="Gotham" pitchFamily="50" charset="0"/>
                        </a:rPr>
                        <a:t>Scope A (Milk-run Operations):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5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50" charset="0"/>
                          <a:cs typeface="Gotham" pitchFamily="50" charset="0"/>
                        </a:rPr>
                        <a:t>Daily supplier booking management – arrangement for collection as per route plan and time window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5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50" charset="0"/>
                          <a:cs typeface="Gotham" pitchFamily="50" charset="0"/>
                        </a:rPr>
                        <a:t>Ensuring delivery to customer’s dock as per fixed delivery schedule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5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50" charset="0"/>
                          <a:cs typeface="Gotham" pitchFamily="50" charset="0"/>
                        </a:rPr>
                        <a:t>Empty-return management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5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50" charset="0"/>
                          <a:cs typeface="Gotham" pitchFamily="50" charset="0"/>
                        </a:rPr>
                        <a:t>Free-zone customs clearance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50" b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50" charset="0"/>
                          <a:cs typeface="Gotham" pitchFamily="50" charset="0"/>
                        </a:rPr>
                        <a:t>Exception management – emergency trips, route adjustment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5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50" charset="0"/>
                          <a:cs typeface="Gotham" pitchFamily="50" charset="0"/>
                        </a:rPr>
                        <a:t>Route &amp; loading optimization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5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50" charset="0"/>
                          <a:cs typeface="Gotham" pitchFamily="50" charset="0"/>
                        </a:rPr>
                        <a:t>Scope B (Intra-Asia Ocean/Air Operations):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5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50" charset="0"/>
                          <a:cs typeface="Gotham" pitchFamily="50" charset="0"/>
                        </a:rPr>
                        <a:t>Supplier booking coordination – control tower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5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50" charset="0"/>
                          <a:cs typeface="Gotham" pitchFamily="50" charset="0"/>
                        </a:rPr>
                        <a:t>Port-to-door ocean &amp; air-freight arrangements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5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50" charset="0"/>
                          <a:cs typeface="Gotham" pitchFamily="50" charset="0"/>
                        </a:rPr>
                        <a:t>Import customs clearance processing (free-zone)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50" b="0" u="none" strike="noStrike" kern="1200" cap="none" spc="-2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50" charset="0"/>
                          <a:cs typeface="Gotham" pitchFamily="50" charset="0"/>
                        </a:rPr>
                        <a:t>Exception management – emergency air/road solutions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5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50" charset="0"/>
                          <a:cs typeface="Gotham" pitchFamily="50" charset="0"/>
                        </a:rPr>
                        <a:t>Tracking &amp; tracing – reporting: supply chain visibility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5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50" charset="0"/>
                          <a:cs typeface="Gotham" pitchFamily="50" charset="0"/>
                        </a:rPr>
                        <a:t>Customs post-reviews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5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50" charset="0"/>
                          <a:cs typeface="Gotham" pitchFamily="50" charset="0"/>
                        </a:rPr>
                        <a:t>DG handling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6159348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07AB7417-D1BB-E733-D574-1E2D828AD5B5}"/>
              </a:ext>
            </a:extLst>
          </p:cNvPr>
          <p:cNvGrpSpPr/>
          <p:nvPr/>
        </p:nvGrpSpPr>
        <p:grpSpPr>
          <a:xfrm>
            <a:off x="6370029" y="4741109"/>
            <a:ext cx="5821971" cy="1428328"/>
            <a:chOff x="5760429" y="4746171"/>
            <a:chExt cx="5821971" cy="1428328"/>
          </a:xfrm>
        </p:grpSpPr>
        <p:pic>
          <p:nvPicPr>
            <p:cNvPr id="12" name="Picture Placeholder 9">
              <a:extLst>
                <a:ext uri="{FF2B5EF4-FFF2-40B4-BE49-F238E27FC236}">
                  <a16:creationId xmlns:a16="http://schemas.microsoft.com/office/drawing/2014/main" id="{FE92B316-99B6-D540-DA30-7F5D53B63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2084" r="12084"/>
            <a:stretch/>
          </p:blipFill>
          <p:spPr>
            <a:xfrm>
              <a:off x="5760429" y="4746171"/>
              <a:ext cx="1892554" cy="1428328"/>
            </a:xfrm>
            <a:custGeom>
              <a:avLst/>
              <a:gdLst>
                <a:gd name="connsiteX0" fmla="*/ 631031 w 2367968"/>
                <a:gd name="connsiteY0" fmla="*/ 0 h 1787127"/>
                <a:gd name="connsiteX1" fmla="*/ 1748843 w 2367968"/>
                <a:gd name="connsiteY1" fmla="*/ 2361 h 1787127"/>
                <a:gd name="connsiteX2" fmla="*/ 1748843 w 2367968"/>
                <a:gd name="connsiteY2" fmla="*/ 0 h 1787127"/>
                <a:gd name="connsiteX3" fmla="*/ 2367968 w 2367968"/>
                <a:gd name="connsiteY3" fmla="*/ 0 h 1787127"/>
                <a:gd name="connsiteX4" fmla="*/ 2367968 w 2367968"/>
                <a:gd name="connsiteY4" fmla="*/ 1787127 h 1787127"/>
                <a:gd name="connsiteX5" fmla="*/ 1785396 w 2367968"/>
                <a:gd name="connsiteY5" fmla="*/ 1787127 h 1787127"/>
                <a:gd name="connsiteX6" fmla="*/ 1748843 w 2367968"/>
                <a:gd name="connsiteY6" fmla="*/ 1787127 h 1787127"/>
                <a:gd name="connsiteX7" fmla="*/ 707 w 2367968"/>
                <a:gd name="connsiteY7" fmla="*/ 1787127 h 1787127"/>
                <a:gd name="connsiteX8" fmla="*/ 0 w 2367968"/>
                <a:gd name="connsiteY8" fmla="*/ 621506 h 1787127"/>
                <a:gd name="connsiteX9" fmla="*/ 631031 w 2367968"/>
                <a:gd name="connsiteY9" fmla="*/ 0 h 1787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7968" h="1787127">
                  <a:moveTo>
                    <a:pt x="631031" y="0"/>
                  </a:moveTo>
                  <a:lnTo>
                    <a:pt x="1748843" y="2361"/>
                  </a:lnTo>
                  <a:lnTo>
                    <a:pt x="1748843" y="0"/>
                  </a:lnTo>
                  <a:lnTo>
                    <a:pt x="2367968" y="0"/>
                  </a:lnTo>
                  <a:lnTo>
                    <a:pt x="2367968" y="1787127"/>
                  </a:lnTo>
                  <a:lnTo>
                    <a:pt x="1785396" y="1787127"/>
                  </a:lnTo>
                  <a:lnTo>
                    <a:pt x="1748843" y="1787127"/>
                  </a:lnTo>
                  <a:lnTo>
                    <a:pt x="707" y="1787127"/>
                  </a:lnTo>
                  <a:cubicBezTo>
                    <a:pt x="471" y="1398587"/>
                    <a:pt x="236" y="1010046"/>
                    <a:pt x="0" y="621506"/>
                  </a:cubicBezTo>
                  <a:cubicBezTo>
                    <a:pt x="21711" y="333177"/>
                    <a:pt x="269172" y="26978"/>
                    <a:pt x="631031" y="0"/>
                  </a:cubicBezTo>
                  <a:close/>
                </a:path>
              </a:pathLst>
            </a:custGeom>
          </p:spPr>
        </p:pic>
        <p:pic>
          <p:nvPicPr>
            <p:cNvPr id="13" name="Picture Placeholder 9">
              <a:extLst>
                <a:ext uri="{FF2B5EF4-FFF2-40B4-BE49-F238E27FC236}">
                  <a16:creationId xmlns:a16="http://schemas.microsoft.com/office/drawing/2014/main" id="{722FF22E-5CB8-3C90-0DEF-0B61C272E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2084" r="12084"/>
            <a:stretch/>
          </p:blipFill>
          <p:spPr>
            <a:xfrm>
              <a:off x="7725137" y="4746171"/>
              <a:ext cx="1892554" cy="1428328"/>
            </a:xfrm>
            <a:prstGeom prst="rect">
              <a:avLst/>
            </a:prstGeom>
          </p:spPr>
        </p:pic>
        <p:pic>
          <p:nvPicPr>
            <p:cNvPr id="14" name="Picture Placeholder 9">
              <a:extLst>
                <a:ext uri="{FF2B5EF4-FFF2-40B4-BE49-F238E27FC236}">
                  <a16:creationId xmlns:a16="http://schemas.microsoft.com/office/drawing/2014/main" id="{1CC2D2D1-3E85-DFD4-4DF5-C3F81F483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2084" r="12084"/>
            <a:stretch/>
          </p:blipFill>
          <p:spPr>
            <a:xfrm>
              <a:off x="9689846" y="4746171"/>
              <a:ext cx="1892554" cy="1428328"/>
            </a:xfrm>
            <a:prstGeom prst="rect">
              <a:avLst/>
            </a:prstGeom>
          </p:spPr>
        </p:pic>
      </p:grp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1B3F7C9F-3F73-2AAD-26A5-DDA697F71D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029" y="1524297"/>
            <a:ext cx="735804" cy="781966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39F15829-2548-A09F-98F8-E88A4BBE6E89}"/>
              </a:ext>
            </a:extLst>
          </p:cNvPr>
          <p:cNvGrpSpPr/>
          <p:nvPr/>
        </p:nvGrpSpPr>
        <p:grpSpPr>
          <a:xfrm>
            <a:off x="6352349" y="1680585"/>
            <a:ext cx="5580773" cy="2966435"/>
            <a:chOff x="5745254" y="1680585"/>
            <a:chExt cx="5580773" cy="296643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056311D-8EDD-4CAF-F37F-4FD0167DF162}"/>
                </a:ext>
              </a:extLst>
            </p:cNvPr>
            <p:cNvGrpSpPr/>
            <p:nvPr/>
          </p:nvGrpSpPr>
          <p:grpSpPr>
            <a:xfrm>
              <a:off x="5745254" y="2319556"/>
              <a:ext cx="4876800" cy="1809750"/>
              <a:chOff x="5996354" y="1421914"/>
              <a:chExt cx="4876800" cy="1809750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795F958-6319-9D85-3849-9B3B7DBD0DED}"/>
                  </a:ext>
                </a:extLst>
              </p:cNvPr>
              <p:cNvSpPr txBox="1"/>
              <p:nvPr/>
            </p:nvSpPr>
            <p:spPr>
              <a:xfrm>
                <a:off x="6523892" y="2919447"/>
                <a:ext cx="25233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>
                    <a:ln>
                      <a:noFill/>
                    </a:ln>
                    <a:solidFill>
                      <a:srgbClr val="1D1D1B"/>
                    </a:solidFill>
                    <a:effectLst/>
                    <a:uLnTx/>
                    <a:uFillTx/>
                    <a:latin typeface="GOTHAM-BOOK"/>
                    <a:ea typeface="+mn-ea"/>
                    <a:cs typeface="+mn-cs"/>
                  </a:rPr>
                  <a:t>Sea Port </a:t>
                </a:r>
                <a:b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D1D1B"/>
                    </a:solidFill>
                    <a:effectLst/>
                    <a:uLnTx/>
                    <a:uFillTx/>
                    <a:latin typeface="GOTHAM-BOOK"/>
                    <a:ea typeface="+mn-ea"/>
                    <a:cs typeface="+mn-cs"/>
                  </a:rPr>
                </a:br>
                <a:r>
                  <a: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rgbClr val="1D1D1B"/>
                    </a:solidFill>
                    <a:effectLst/>
                    <a:uLnTx/>
                    <a:uFillTx/>
                    <a:latin typeface="GOTHAM-BOOK"/>
                    <a:ea typeface="+mn-ea"/>
                    <a:cs typeface="+mn-cs"/>
                  </a:rPr>
                  <a:t>Component Import</a:t>
                </a: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D1018924-5F5C-78EF-079E-44B570D7A3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96354" y="1421914"/>
                <a:ext cx="4876800" cy="1809750"/>
              </a:xfrm>
              <a:prstGeom prst="rect">
                <a:avLst/>
              </a:prstGeom>
            </p:spPr>
          </p:pic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98B1F95-7C6D-BDAC-BBAB-FB88CDCB1451}"/>
                </a:ext>
              </a:extLst>
            </p:cNvPr>
            <p:cNvSpPr/>
            <p:nvPr/>
          </p:nvSpPr>
          <p:spPr>
            <a:xfrm>
              <a:off x="7859461" y="1680585"/>
              <a:ext cx="2960926" cy="5981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115888" marR="0" lvl="0" indent="-1158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B866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OTHAM-BOOK" panose="02000504050000020004" pitchFamily="2" charset="0"/>
                  <a:ea typeface="+mn-ea"/>
                  <a:cs typeface="+mn-cs"/>
                </a:rPr>
                <a:t>42 suppliers, &gt;600 Trips annually   </a:t>
              </a:r>
            </a:p>
            <a:p>
              <a:pPr marL="115888" marR="0" lvl="0" indent="-1158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B866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OTHAM-BOOK" panose="02000504050000020004" pitchFamily="2" charset="0"/>
                  <a:ea typeface="+mn-ea"/>
                  <a:cs typeface="+mn-cs"/>
                </a:rPr>
                <a:t>Route plan design &amp; optimization</a:t>
              </a:r>
            </a:p>
            <a:p>
              <a:pPr marL="115888" marR="0" lvl="0" indent="-1158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B866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OTHAM-BOOK" panose="02000504050000020004" pitchFamily="2" charset="0"/>
                  <a:ea typeface="+mn-ea"/>
                  <a:cs typeface="+mn-cs"/>
                </a:rPr>
                <a:t>Strict schedule adherence &amp; On-time KPI Recording</a:t>
              </a:r>
            </a:p>
            <a:p>
              <a:pPr marL="115888" marR="0" lvl="0" indent="-1158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B866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OTHAM-BOOK" panose="02000504050000020004" pitchFamily="2" charset="0"/>
                  <a:ea typeface="+mn-ea"/>
                  <a:cs typeface="+mn-cs"/>
                </a:rPr>
                <a:t>GPS &amp; Geo-Fencing solution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4D11EF9-0CD1-E6F8-4779-4C00BB3B26B6}"/>
                </a:ext>
              </a:extLst>
            </p:cNvPr>
            <p:cNvSpPr/>
            <p:nvPr/>
          </p:nvSpPr>
          <p:spPr>
            <a:xfrm>
              <a:off x="9262816" y="2365116"/>
              <a:ext cx="2063211" cy="6845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15888" marR="0" lvl="0" indent="-1158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B866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OTHAM-BOOK" panose="02000504050000020004" pitchFamily="2" charset="0"/>
                  <a:ea typeface="+mn-ea"/>
                  <a:cs typeface="+mn-cs"/>
                </a:rPr>
                <a:t>11 origins  &gt;50 Tons urgent cargo  </a:t>
              </a:r>
            </a:p>
            <a:p>
              <a:pPr marL="115888" marR="0" lvl="0" indent="-1158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B866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OTHAM-BOOK" panose="02000504050000020004" pitchFamily="2" charset="0"/>
                  <a:ea typeface="+mn-ea"/>
                  <a:cs typeface="+mn-cs"/>
                </a:rPr>
                <a:t>Emergency Solutions tailored to meet MRD in plant </a:t>
              </a:r>
            </a:p>
            <a:p>
              <a:pPr marL="115888" marR="0" lvl="0" indent="-1158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B866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OTHAM-BOOK" panose="02000504050000020004" pitchFamily="2" charset="0"/>
                  <a:ea typeface="+mn-ea"/>
                  <a:cs typeface="+mn-cs"/>
                </a:rPr>
                <a:t>Road (cross-border) options as alternative 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75AADBD-564A-EE7A-91D1-84C1BE0CA492}"/>
                </a:ext>
              </a:extLst>
            </p:cNvPr>
            <p:cNvSpPr/>
            <p:nvPr/>
          </p:nvSpPr>
          <p:spPr>
            <a:xfrm>
              <a:off x="7854961" y="4052660"/>
              <a:ext cx="3420144" cy="5943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15888" marR="0" lvl="0" indent="-1158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B866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OTHAM-BOOK" panose="02000504050000020004" pitchFamily="2" charset="0"/>
                  <a:ea typeface="+mn-ea"/>
                  <a:cs typeface="+mn-cs"/>
                </a:rPr>
                <a:t>&gt;250 TEU + approx. 1,400 CBM annually</a:t>
              </a:r>
            </a:p>
            <a:p>
              <a:pPr marL="115888" marR="0" lvl="0" indent="-1158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B866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OTHAM-BOOK" panose="02000504050000020004" pitchFamily="2" charset="0"/>
                  <a:ea typeface="+mn-ea"/>
                  <a:cs typeface="+mn-cs"/>
                </a:rPr>
                <a:t>Port-to-Door Monitoring + Reporting</a:t>
              </a:r>
            </a:p>
            <a:p>
              <a:pPr marL="115888" marR="0" lvl="0" indent="-1158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B866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OTHAM-BOOK" panose="02000504050000020004" pitchFamily="2" charset="0"/>
                  <a:ea typeface="+mn-ea"/>
                  <a:cs typeface="+mn-cs"/>
                </a:rPr>
                <a:t>Consolidation Concepts for Optimization</a:t>
              </a:r>
            </a:p>
            <a:p>
              <a:pPr marL="115888" marR="0" lvl="0" indent="-1158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B866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OTHAM-BOOK" panose="02000504050000020004" pitchFamily="2" charset="0"/>
                  <a:ea typeface="+mn-ea"/>
                  <a:cs typeface="+mn-cs"/>
                </a:rPr>
                <a:t>Supplier Management Support – Dedicated Operations Team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749785D-0CB2-6A5A-A6D9-8654B423A201}"/>
                </a:ext>
              </a:extLst>
            </p:cNvPr>
            <p:cNvCxnSpPr>
              <a:cxnSpLocks/>
            </p:cNvCxnSpPr>
            <p:nvPr/>
          </p:nvCxnSpPr>
          <p:spPr>
            <a:xfrm>
              <a:off x="9289458" y="3834562"/>
              <a:ext cx="0" cy="18288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12CF737-59A1-6A7F-230D-C49E1378C766}"/>
                </a:ext>
              </a:extLst>
            </p:cNvPr>
            <p:cNvSpPr/>
            <p:nvPr/>
          </p:nvSpPr>
          <p:spPr>
            <a:xfrm>
              <a:off x="8563428" y="2683413"/>
              <a:ext cx="699389" cy="607163"/>
            </a:xfrm>
            <a:custGeom>
              <a:avLst/>
              <a:gdLst>
                <a:gd name="connsiteX0" fmla="*/ 0 w 979714"/>
                <a:gd name="connsiteY0" fmla="*/ 616858 h 616858"/>
                <a:gd name="connsiteX1" fmla="*/ 645885 w 979714"/>
                <a:gd name="connsiteY1" fmla="*/ 616858 h 616858"/>
                <a:gd name="connsiteX2" fmla="*/ 979714 w 979714"/>
                <a:gd name="connsiteY2" fmla="*/ 0 h 61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9714" h="616858">
                  <a:moveTo>
                    <a:pt x="0" y="616858"/>
                  </a:moveTo>
                  <a:lnTo>
                    <a:pt x="645885" y="616858"/>
                  </a:lnTo>
                  <a:lnTo>
                    <a:pt x="979714" y="0"/>
                  </a:lnTo>
                </a:path>
              </a:pathLst>
            </a:custGeom>
            <a:ln w="190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-BOOK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01154E2-3EF7-C307-F46F-F3A30E85B89C}"/>
                </a:ext>
              </a:extLst>
            </p:cNvPr>
            <p:cNvSpPr/>
            <p:nvPr/>
          </p:nvSpPr>
          <p:spPr>
            <a:xfrm>
              <a:off x="6959600" y="2013678"/>
              <a:ext cx="899850" cy="899527"/>
            </a:xfrm>
            <a:custGeom>
              <a:avLst/>
              <a:gdLst>
                <a:gd name="connsiteX0" fmla="*/ 0 w 863600"/>
                <a:gd name="connsiteY0" fmla="*/ 936171 h 936171"/>
                <a:gd name="connsiteX1" fmla="*/ 0 w 863600"/>
                <a:gd name="connsiteY1" fmla="*/ 0 h 936171"/>
                <a:gd name="connsiteX2" fmla="*/ 863600 w 863600"/>
                <a:gd name="connsiteY2" fmla="*/ 0 h 936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3600" h="936171">
                  <a:moveTo>
                    <a:pt x="0" y="936171"/>
                  </a:moveTo>
                  <a:lnTo>
                    <a:pt x="0" y="0"/>
                  </a:lnTo>
                  <a:lnTo>
                    <a:pt x="863600" y="0"/>
                  </a:lnTo>
                </a:path>
              </a:pathLst>
            </a:custGeom>
            <a:ln w="190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-BOOK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56BEF1D-4394-11E7-252C-06F84B662004}"/>
              </a:ext>
            </a:extLst>
          </p:cNvPr>
          <p:cNvSpPr txBox="1"/>
          <p:nvPr/>
        </p:nvSpPr>
        <p:spPr>
          <a:xfrm>
            <a:off x="6857064" y="3970977"/>
            <a:ext cx="918841" cy="276999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itchFamily="50" charset="0"/>
                <a:ea typeface="+mn-ea"/>
                <a:cs typeface="Gotham" pitchFamily="50" charset="0"/>
              </a:rPr>
              <a:t>Sea 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itchFamily="50" charset="0"/>
                <a:ea typeface="+mn-ea"/>
                <a:cs typeface="Gotham" pitchFamily="50" charset="0"/>
              </a:rPr>
              <a:t>Component Import</a:t>
            </a:r>
            <a:endParaRPr kumimoji="0" lang="en-GB" sz="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" pitchFamily="50" charset="0"/>
              <a:ea typeface="+mn-ea"/>
              <a:cs typeface="Gotha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686106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222</Words>
  <Application>Microsoft Macintosh PowerPoint</Application>
  <PresentationFormat>Widescreen</PresentationFormat>
  <Paragraphs>47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CONTHRAX HEAVY</vt:lpstr>
      <vt:lpstr>CONTHRAX HEAVY</vt:lpstr>
      <vt:lpstr>Conthrax Sb</vt:lpstr>
      <vt:lpstr>Gotham</vt:lpstr>
      <vt:lpstr>GOTHAM-BOOK</vt:lpstr>
      <vt:lpstr>GOTHAM-MEDIUM</vt:lpstr>
      <vt:lpstr>FLS</vt:lpstr>
      <vt:lpstr>FLS LOGISTICS CASE STUDY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Anh Phuong Nguyen</dc:creator>
  <cp:lastModifiedBy>hv@mg.limited</cp:lastModifiedBy>
  <cp:revision>1</cp:revision>
  <dcterms:created xsi:type="dcterms:W3CDTF">2025-03-17T10:19:28Z</dcterms:created>
  <dcterms:modified xsi:type="dcterms:W3CDTF">2025-03-21T08:11:39Z</dcterms:modified>
</cp:coreProperties>
</file>