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>
        <p:scale>
          <a:sx n="105" d="100"/>
          <a:sy n="105" d="100"/>
        </p:scale>
        <p:origin x="185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57" name="Text Placeholder 1">
            <a:extLst>
              <a:ext uri="{FF2B5EF4-FFF2-40B4-BE49-F238E27FC236}">
                <a16:creationId xmlns:a16="http://schemas.microsoft.com/office/drawing/2014/main" id="{A0B3392D-F04F-4814-8E1A-1E68356200AB}"/>
              </a:ext>
            </a:extLst>
          </p:cNvPr>
          <p:cNvSpPr txBox="1">
            <a:spLocks/>
          </p:cNvSpPr>
          <p:nvPr/>
        </p:nvSpPr>
        <p:spPr>
          <a:xfrm>
            <a:off x="640132" y="1293443"/>
            <a:ext cx="1652131" cy="1659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Name:</a:t>
            </a:r>
            <a:r>
              <a:rPr lang="en-US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 marL="0" indent="0">
              <a:spcBef>
                <a:spcPts val="5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Cargo:</a:t>
            </a:r>
          </a:p>
          <a:p>
            <a:pPr marL="0" indent="0">
              <a:spcBef>
                <a:spcPts val="5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	</a:t>
            </a:r>
          </a:p>
          <a:p>
            <a:pPr marL="0" indent="0">
              <a:spcBef>
                <a:spcPts val="5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Shipper: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	</a:t>
            </a:r>
          </a:p>
          <a:p>
            <a:pPr marL="0" indent="0">
              <a:spcBef>
                <a:spcPts val="5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Destination:</a:t>
            </a:r>
            <a:r>
              <a:rPr lang="en-US" sz="1200" dirty="0">
                <a:ln w="50800"/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endParaRPr lang="en-US" sz="120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  <a:p>
            <a:pPr marL="0" indent="0">
              <a:spcBef>
                <a:spcPts val="5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Consignee:</a:t>
            </a:r>
            <a:endParaRPr lang="en-US" sz="1200" dirty="0">
              <a:ln w="50800"/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  <a:p>
            <a:pPr marL="0" indent="0">
              <a:spcBef>
                <a:spcPts val="50"/>
              </a:spcBef>
              <a:buClrTx/>
              <a:buNone/>
              <a:tabLst>
                <a:tab pos="1371600" algn="l"/>
              </a:tabLst>
              <a:defRPr/>
            </a:pPr>
            <a:endParaRPr lang="it-IT" sz="1200" b="1" dirty="0">
              <a:ln w="50800"/>
              <a:solidFill>
                <a:srgbClr val="005FAA"/>
              </a:solidFill>
              <a:latin typeface="Gotham" pitchFamily="2" charset="0"/>
              <a:cs typeface="Gotham" pitchFamily="2" charset="0"/>
            </a:endParaRPr>
          </a:p>
          <a:p>
            <a:pPr marL="0" indent="0">
              <a:spcBef>
                <a:spcPts val="5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Scope:</a:t>
            </a:r>
            <a:r>
              <a:rPr lang="en-US" sz="1200" dirty="0">
                <a:ln w="50800"/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</a:p>
        </p:txBody>
      </p:sp>
      <p:sp>
        <p:nvSpPr>
          <p:cNvPr id="58" name="Subtitle 5">
            <a:extLst>
              <a:ext uri="{FF2B5EF4-FFF2-40B4-BE49-F238E27FC236}">
                <a16:creationId xmlns:a16="http://schemas.microsoft.com/office/drawing/2014/main" id="{C694DEBB-CD21-F3B4-3F09-CBDA2B57D8F3}"/>
              </a:ext>
            </a:extLst>
          </p:cNvPr>
          <p:cNvSpPr txBox="1">
            <a:spLocks/>
          </p:cNvSpPr>
          <p:nvPr/>
        </p:nvSpPr>
        <p:spPr>
          <a:xfrm>
            <a:off x="579068" y="799393"/>
            <a:ext cx="10972800" cy="2778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cap="all" dirty="0">
                <a:solidFill>
                  <a:srgbClr val="4AC470"/>
                </a:solidFill>
                <a:latin typeface="Gotham Medium" pitchFamily="2" charset="0"/>
                <a:cs typeface="Gotham Medium" pitchFamily="2" charset="0"/>
              </a:rPr>
              <a:t>CASE STUDY –  </a:t>
            </a:r>
            <a:r>
              <a:rPr lang="en-US" sz="2000" dirty="0">
                <a:solidFill>
                  <a:srgbClr val="4AC470"/>
                </a:solidFill>
                <a:latin typeface="Gotham Medium" pitchFamily="2" charset="0"/>
                <a:cs typeface="Gotham Medium" pitchFamily="2" charset="0"/>
              </a:rPr>
              <a:t>7 UNITS OF DUMP TRAYS</a:t>
            </a:r>
          </a:p>
          <a:p>
            <a:pPr marL="0" indent="0">
              <a:buNone/>
            </a:pPr>
            <a:endParaRPr lang="en-US" sz="2000" dirty="0">
              <a:solidFill>
                <a:srgbClr val="4AC470"/>
              </a:solidFill>
              <a:latin typeface="GOTHAM-BOOK" pitchFamily="50" charset="0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714A0C6-ED8B-D7C0-91B4-FF5ADEDE4604}"/>
              </a:ext>
            </a:extLst>
          </p:cNvPr>
          <p:cNvGrpSpPr/>
          <p:nvPr/>
        </p:nvGrpSpPr>
        <p:grpSpPr>
          <a:xfrm>
            <a:off x="915142" y="1619527"/>
            <a:ext cx="10532403" cy="4191960"/>
            <a:chOff x="830541" y="1733785"/>
            <a:chExt cx="11131403" cy="4430366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409D68C-62D6-3D3D-36A2-D714B3D1F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0541" y="3933073"/>
              <a:ext cx="8158083" cy="2231078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E6802008-E966-9678-4B93-64D4A11BB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733785"/>
              <a:ext cx="5865944" cy="217528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B1550E3-8E27-44FB-FF39-2279B117D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88624" y="3917073"/>
              <a:ext cx="2973320" cy="2247078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07B5EBD4-F011-8CCE-8866-F110DBE57696}"/>
              </a:ext>
            </a:extLst>
          </p:cNvPr>
          <p:cNvSpPr txBox="1"/>
          <p:nvPr/>
        </p:nvSpPr>
        <p:spPr>
          <a:xfrm>
            <a:off x="1873595" y="2456188"/>
            <a:ext cx="4088293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fontAlgn="auto">
              <a:spcBef>
                <a:spcPts val="50"/>
              </a:spcBef>
              <a:spcAft>
                <a:spcPts val="0"/>
              </a:spcAft>
              <a:buClr>
                <a:srgbClr val="0B68B1"/>
              </a:buClr>
              <a:buSzTx/>
              <a:tabLst>
                <a:tab pos="13716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cs typeface="GOTHAM-BOOK" pitchFamily="50" charset="0"/>
              </a:rPr>
              <a:t> 	</a:t>
            </a:r>
          </a:p>
          <a:p>
            <a:pPr marL="171450" marR="0" lvl="0" indent="-171450" algn="l" defTabSz="914400" rtl="0" eaLnBrk="1" fontAlgn="auto" latinLnBrk="0" hangingPunct="1">
              <a:spcBef>
                <a:spcPts val="50"/>
              </a:spcBef>
              <a:spcAft>
                <a:spcPts val="5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Chartering of Breakbulk from </a:t>
            </a:r>
            <a:r>
              <a:rPr kumimoji="0" lang="en-GB" sz="1200" b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Batam</a:t>
            </a: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 to Australia </a:t>
            </a:r>
          </a:p>
          <a:p>
            <a:pPr marL="171450" marR="0" lvl="0" indent="-171450" algn="l" defTabSz="914400" rtl="0" eaLnBrk="1" fontAlgn="auto" latinLnBrk="0" hangingPunct="1">
              <a:spcBef>
                <a:spcPts val="50"/>
              </a:spcBef>
              <a:spcAft>
                <a:spcPts val="5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Port Supervision in </a:t>
            </a:r>
            <a:r>
              <a:rPr kumimoji="0" lang="en-GB" sz="1200" b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Batam</a:t>
            </a: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 for loading </a:t>
            </a:r>
          </a:p>
          <a:p>
            <a:pPr marL="171450" marR="0" lvl="0" indent="-171450" algn="l" defTabSz="914400" rtl="0" eaLnBrk="1" fontAlgn="auto" latinLnBrk="0" hangingPunct="1">
              <a:spcBef>
                <a:spcPts val="50"/>
              </a:spcBef>
              <a:spcAft>
                <a:spcPts val="5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Arrangement and procurement of lifting gears </a:t>
            </a:r>
          </a:p>
          <a:p>
            <a:pPr>
              <a:spcBef>
                <a:spcPts val="50"/>
              </a:spcBef>
              <a:buClr>
                <a:srgbClr val="0B68B1"/>
              </a:buClr>
            </a:pPr>
            <a:endParaRPr lang="en-VN" sz="12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8A8D308-F21F-DF14-0F8C-772D82564198}"/>
              </a:ext>
            </a:extLst>
          </p:cNvPr>
          <p:cNvSpPr txBox="1"/>
          <p:nvPr/>
        </p:nvSpPr>
        <p:spPr>
          <a:xfrm>
            <a:off x="1873595" y="1305635"/>
            <a:ext cx="3879526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7 units of Dump Trays</a:t>
            </a:r>
          </a:p>
          <a:p>
            <a:pPr>
              <a:spcBef>
                <a:spcPts val="50"/>
              </a:spcBef>
              <a:buClrTx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7 units </a:t>
            </a:r>
            <a:r>
              <a:rPr kumimoji="0" lang="en-US" sz="1200" u="none" strike="noStrike" kern="1200" cap="none" normalizeH="0" baseline="0" noProof="0" dirty="0" err="1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capcoal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</a:t>
            </a:r>
            <a:r>
              <a:rPr kumimoji="0" lang="en-US" sz="1200" u="none" strike="noStrike" kern="1200" cap="none" normalizeH="0" baseline="0" noProof="0" dirty="0" err="1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kom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830-hpy c/w body additions total: 242,431.00 kgs / 3,963.249 </a:t>
            </a:r>
            <a:r>
              <a:rPr kumimoji="0" lang="en-US" sz="1200" u="none" strike="noStrike" kern="1200" cap="none" normalizeH="0" baseline="0" noProof="0" dirty="0" err="1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cbm</a:t>
            </a:r>
            <a:endParaRPr kumimoji="0" lang="en-US" sz="1200" u="none" strike="noStrike" kern="1200" cap="none" normalizeH="0" baseline="0" noProof="0" dirty="0">
              <a:ln w="50800"/>
              <a:solidFill>
                <a:srgbClr val="1D1D1B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>
              <a:spcBef>
                <a:spcPts val="50"/>
              </a:spcBef>
              <a:buClrTx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K</a:t>
            </a:r>
            <a:r>
              <a:rPr lang="en-US" sz="1200" dirty="0" err="1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abil</a:t>
            </a: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, </a:t>
            </a:r>
            <a:r>
              <a:rPr lang="en-US" sz="1200" dirty="0" err="1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Batam</a:t>
            </a: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, Indonesia</a:t>
            </a:r>
          </a:p>
          <a:p>
            <a:pPr>
              <a:spcBef>
                <a:spcPts val="50"/>
              </a:spcBef>
              <a:buClrTx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M</a:t>
            </a:r>
            <a:r>
              <a:rPr lang="en-US" sz="1200" dirty="0" err="1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ackay</a:t>
            </a: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, Australia</a:t>
            </a:r>
          </a:p>
          <a:p>
            <a:pPr>
              <a:spcBef>
                <a:spcPts val="50"/>
              </a:spcBef>
              <a:buClrTx/>
              <a:tabLst>
                <a:tab pos="1371600" algn="l"/>
              </a:tabLst>
              <a:defRPr/>
            </a:pPr>
            <a:r>
              <a:rPr lang="en-US" sz="1200" dirty="0" err="1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Mrl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asset management </a:t>
            </a:r>
            <a:r>
              <a:rPr lang="en-US" sz="1200" dirty="0" err="1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pty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ltd</a:t>
            </a:r>
          </a:p>
          <a:p>
            <a:endParaRPr lang="en-VN" sz="1200" dirty="0"/>
          </a:p>
          <a:p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85</Words>
  <Application>Microsoft Macintosh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35</cp:revision>
  <dcterms:created xsi:type="dcterms:W3CDTF">2025-03-05T08:42:18Z</dcterms:created>
  <dcterms:modified xsi:type="dcterms:W3CDTF">2025-04-23T04:30:46Z</dcterms:modified>
</cp:coreProperties>
</file>