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18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16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4DB82-42C2-F243-BACF-B515A752FA13}" type="datetimeFigureOut">
              <a:rPr lang="en-VN" smtClean="0"/>
              <a:t>18/4/25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62E7C-7123-234E-82B3-950DDBFD265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10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62E7C-7123-234E-82B3-950DDBFD2656}" type="slidenum">
              <a:rPr lang="en-VN" smtClean="0"/>
              <a:t>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0676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4700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34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44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1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144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3543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9093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4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3484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4571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3688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8164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327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30074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6222029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724128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7019206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2196684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20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801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3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72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8915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10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88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13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75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04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39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5517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4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7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88155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18/04/2025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56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6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5077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9519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4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2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69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4836"/>
            <a:ext cx="10972800" cy="550527"/>
          </a:xfrm>
        </p:spPr>
        <p:txBody>
          <a:bodyPr>
            <a:normAutofit/>
          </a:bodyPr>
          <a:lstStyle/>
          <a:p>
            <a:r>
              <a:rPr lang="en-US" dirty="0"/>
              <a:t>LOGISTICS</a:t>
            </a:r>
            <a:r>
              <a:rPr lang="en-VN" dirty="0">
                <a:effectLst/>
                <a:latin typeface="Helvetica Neue" panose="02000503000000020004" pitchFamily="2" charset="0"/>
              </a:rPr>
              <a:t> </a:t>
            </a:r>
            <a:r>
              <a:rPr lang="en-VN" dirty="0"/>
              <a:t>REFERENCES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4CCF2-1813-A350-52FD-95B23117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380E6B5E-239A-9F6A-D7C4-5C63A05ABFB7}"/>
              </a:ext>
            </a:extLst>
          </p:cNvPr>
          <p:cNvSpPr txBox="1">
            <a:spLocks/>
          </p:cNvSpPr>
          <p:nvPr/>
        </p:nvSpPr>
        <p:spPr>
          <a:xfrm>
            <a:off x="550023" y="832412"/>
            <a:ext cx="10972800" cy="23955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cap="all" dirty="0">
                <a:solidFill>
                  <a:srgbClr val="46B867"/>
                </a:solidFill>
                <a:latin typeface="Gotham Medium" pitchFamily="2" charset="0"/>
                <a:cs typeface="Gotham Medium" pitchFamily="2" charset="0"/>
              </a:rPr>
              <a:t>CASE STUDY – In and outbound SUPPLY CHAIN OPERATIONS - industrial</a:t>
            </a:r>
          </a:p>
          <a:p>
            <a:endParaRPr lang="en-US" sz="2000" cap="all" dirty="0">
              <a:latin typeface="+mn-lt"/>
            </a:endParaRPr>
          </a:p>
          <a:p>
            <a:endParaRPr lang="en-US" sz="2000" cap="all" dirty="0">
              <a:latin typeface="+mn-lt"/>
            </a:endParaRPr>
          </a:p>
          <a:p>
            <a:endParaRPr lang="en-US" sz="2000" cap="all" dirty="0">
              <a:latin typeface="+mn-lt"/>
            </a:endParaRPr>
          </a:p>
          <a:p>
            <a:endParaRPr lang="en-US" sz="2000" cap="all" dirty="0">
              <a:latin typeface="+mn-lt"/>
            </a:endParaRPr>
          </a:p>
          <a:p>
            <a:endParaRPr lang="en-US" sz="2000" cap="all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1EFBD63A-50BE-4645-9F2F-283FCF52A5D8}"/>
              </a:ext>
            </a:extLst>
          </p:cNvPr>
          <p:cNvSpPr txBox="1"/>
          <p:nvPr/>
        </p:nvSpPr>
        <p:spPr>
          <a:xfrm>
            <a:off x="666099" y="1275275"/>
            <a:ext cx="1804496" cy="1092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11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Volume:</a:t>
            </a:r>
          </a:p>
          <a:p>
            <a:pPr marL="12700" marR="5080">
              <a:spcBef>
                <a:spcPts val="100"/>
              </a:spcBef>
            </a:pPr>
            <a:r>
              <a:rPr lang="en-US" sz="11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Commodity: </a:t>
            </a:r>
          </a:p>
          <a:p>
            <a:pPr marL="12700" marR="5080">
              <a:spcBef>
                <a:spcPts val="100"/>
              </a:spcBef>
            </a:pPr>
            <a:r>
              <a:rPr lang="en-US" sz="11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Origin: </a:t>
            </a:r>
          </a:p>
          <a:p>
            <a:pPr marL="12700" marR="5080">
              <a:spcBef>
                <a:spcPts val="100"/>
              </a:spcBef>
            </a:pPr>
            <a:r>
              <a:rPr lang="en-US" sz="11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Destination:</a:t>
            </a:r>
          </a:p>
          <a:p>
            <a:pPr marL="12700" marR="5080">
              <a:spcBef>
                <a:spcPts val="100"/>
              </a:spcBef>
            </a:pPr>
            <a:r>
              <a:rPr lang="en-US" sz="11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Duration:</a:t>
            </a:r>
          </a:p>
          <a:p>
            <a:pPr marL="12700" marR="5080">
              <a:spcBef>
                <a:spcPts val="100"/>
              </a:spcBef>
            </a:pPr>
            <a:endParaRPr lang="en-US" sz="1100" spc="-10" dirty="0">
              <a:solidFill>
                <a:srgbClr val="005FAA"/>
              </a:solidFill>
              <a:latin typeface="Gotham" pitchFamily="2" charset="0"/>
              <a:cs typeface="Gotham" pitchFamily="2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42E329C7-9B61-6393-ED5F-0D9296DE5E71}"/>
              </a:ext>
            </a:extLst>
          </p:cNvPr>
          <p:cNvSpPr txBox="1"/>
          <p:nvPr/>
        </p:nvSpPr>
        <p:spPr>
          <a:xfrm>
            <a:off x="2075304" y="1288590"/>
            <a:ext cx="3922780" cy="1092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Approx. 2,880 shipments per year</a:t>
            </a:r>
          </a:p>
          <a:p>
            <a:pPr marL="12700">
              <a:spcBef>
                <a:spcPts val="100"/>
              </a:spcBef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Raw Materials (IM) &amp; components for steel mills (ex)</a:t>
            </a:r>
          </a:p>
          <a:p>
            <a:pPr marL="12700">
              <a:spcBef>
                <a:spcPts val="100"/>
              </a:spcBef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Worldwide</a:t>
            </a:r>
          </a:p>
          <a:p>
            <a:pPr marL="12700">
              <a:spcBef>
                <a:spcPts val="100"/>
              </a:spcBef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Worldwide</a:t>
            </a:r>
          </a:p>
          <a:p>
            <a:pPr marL="12700">
              <a:spcBef>
                <a:spcPts val="100"/>
              </a:spcBef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2008 – today (ongoing)</a:t>
            </a:r>
          </a:p>
          <a:p>
            <a:pPr marL="12700">
              <a:spcBef>
                <a:spcPts val="100"/>
              </a:spcBef>
            </a:pPr>
            <a:endParaRPr lang="en-US" sz="110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22D1D033-5C85-5FAB-C2A9-CEFBAD523633}"/>
              </a:ext>
            </a:extLst>
          </p:cNvPr>
          <p:cNvSpPr txBox="1"/>
          <p:nvPr/>
        </p:nvSpPr>
        <p:spPr>
          <a:xfrm>
            <a:off x="669177" y="2308324"/>
            <a:ext cx="918742" cy="906658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spcBef>
                <a:spcPts val="590"/>
              </a:spcBef>
            </a:pPr>
            <a:r>
              <a:rPr lang="en-US" sz="11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 A </a:t>
            </a:r>
          </a:p>
          <a:p>
            <a:pPr marL="12700">
              <a:spcBef>
                <a:spcPts val="590"/>
              </a:spcBef>
            </a:pPr>
            <a:r>
              <a:rPr lang="en-US" sz="1100" spc="-1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(Customs Clearance):</a:t>
            </a:r>
          </a:p>
          <a:p>
            <a:pPr marL="12700">
              <a:spcBef>
                <a:spcPts val="590"/>
              </a:spcBef>
            </a:pPr>
            <a:endParaRPr lang="en-US" sz="1100" spc="-10" dirty="0">
              <a:solidFill>
                <a:srgbClr val="005FAA"/>
              </a:solidFill>
              <a:latin typeface="Gotham" pitchFamily="2" charset="0"/>
              <a:cs typeface="Gotha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08B68A-2F05-2755-192B-4EFCCB16711F}"/>
              </a:ext>
            </a:extLst>
          </p:cNvPr>
          <p:cNvSpPr txBox="1"/>
          <p:nvPr/>
        </p:nvSpPr>
        <p:spPr>
          <a:xfrm>
            <a:off x="1050684" y="2313166"/>
            <a:ext cx="6489873" cy="4544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7100" indent="-228600"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Since 2011 exclusive contract to handle all import and export customs clearance</a:t>
            </a:r>
          </a:p>
          <a:p>
            <a:pPr marL="927100" indent="-228600"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Over 200 customs clearance files per month</a:t>
            </a:r>
          </a:p>
          <a:p>
            <a:pPr marL="927100" indent="-228600"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Dedicated team of customs specialists to advice on HS codes, free trade agreements,  import and export licenses, duty and taxes</a:t>
            </a:r>
          </a:p>
          <a:p>
            <a:pPr marL="927100" indent="-228600"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Provision of FTA, COC, legalization and other consular services</a:t>
            </a:r>
          </a:p>
          <a:p>
            <a:pPr marL="927100" indent="-228600"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endParaRPr lang="en-US" sz="110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927100" indent="-228600"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Since 2011 exclusive contract for all in- and outbound road transport</a:t>
            </a:r>
          </a:p>
          <a:p>
            <a:pPr marL="927100" indent="-228600"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Daily delivery of LCL and airfreight shipments from or to airport and seaport</a:t>
            </a:r>
          </a:p>
          <a:p>
            <a:pPr marL="927100" indent="-228600"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Daily container deliveries from and to the seaports (incl. OOG flat rack and open top)</a:t>
            </a:r>
          </a:p>
          <a:p>
            <a:pPr marL="927100" indent="-228600"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Road transport of oversized and heavy  project cargo from or to factory (the heaviest unit moved so far: a 460 tons heavy reactor  for export to Kuwait)</a:t>
            </a:r>
          </a:p>
          <a:p>
            <a:pPr marL="927100" indent="-228600"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Dedicated team of truck planners</a:t>
            </a:r>
          </a:p>
          <a:p>
            <a:pPr marL="927100" indent="-228600"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endParaRPr lang="en-US" sz="110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927100" indent="-228600"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Since 2008 nearly 25,000 </a:t>
            </a:r>
            <a:r>
              <a:rPr lang="en-US" sz="1100" dirty="0" err="1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teu</a:t>
            </a: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handled by FLS</a:t>
            </a:r>
          </a:p>
          <a:p>
            <a:pPr marL="927100" indent="-228600"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Within 11 years, over 450,000 freight tons of project cargo shipped via FLS and our partners</a:t>
            </a:r>
          </a:p>
          <a:p>
            <a:pPr marL="927100" indent="-228600"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Until to date, over 4,500 airfreight shipments  handled</a:t>
            </a:r>
          </a:p>
          <a:p>
            <a:pPr marL="927100" indent="-228600"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We have connected </a:t>
            </a:r>
            <a:r>
              <a:rPr lang="en-US" sz="1100" dirty="0" err="1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Danieli</a:t>
            </a:r>
            <a:r>
              <a:rPr lang="en-US" sz="1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with suppliers and customers in more than 60 countries worldwide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441B109B-77A6-869B-D92B-E440824DB7BE}"/>
              </a:ext>
            </a:extLst>
          </p:cNvPr>
          <p:cNvSpPr txBox="1"/>
          <p:nvPr/>
        </p:nvSpPr>
        <p:spPr>
          <a:xfrm>
            <a:off x="669176" y="3692147"/>
            <a:ext cx="1065057" cy="906658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spcBef>
                <a:spcPts val="590"/>
              </a:spcBef>
            </a:pPr>
            <a:r>
              <a:rPr lang="en-US" sz="11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 B </a:t>
            </a:r>
          </a:p>
          <a:p>
            <a:pPr marL="12700">
              <a:spcBef>
                <a:spcPts val="590"/>
              </a:spcBef>
            </a:pPr>
            <a:r>
              <a:rPr lang="en-US" sz="1100" spc="-1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(Pre- and On-carriage):</a:t>
            </a:r>
          </a:p>
          <a:p>
            <a:pPr marL="12700">
              <a:spcBef>
                <a:spcPts val="590"/>
              </a:spcBef>
            </a:pPr>
            <a:endParaRPr lang="en-US" sz="1100" spc="-10" dirty="0">
              <a:solidFill>
                <a:srgbClr val="005FAA"/>
              </a:solidFill>
              <a:latin typeface="Gotham" pitchFamily="2" charset="0"/>
              <a:cs typeface="Gotham" pitchFamily="2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180996D7-16D7-2610-AAD9-F1EFF6ADEC31}"/>
              </a:ext>
            </a:extLst>
          </p:cNvPr>
          <p:cNvSpPr txBox="1"/>
          <p:nvPr/>
        </p:nvSpPr>
        <p:spPr>
          <a:xfrm>
            <a:off x="669176" y="5396287"/>
            <a:ext cx="1229040" cy="107593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spcBef>
                <a:spcPts val="590"/>
              </a:spcBef>
            </a:pPr>
            <a:r>
              <a:rPr lang="en-US" sz="11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 C </a:t>
            </a:r>
          </a:p>
          <a:p>
            <a:pPr marL="12700">
              <a:spcBef>
                <a:spcPts val="590"/>
              </a:spcBef>
            </a:pPr>
            <a:r>
              <a:rPr lang="en-US" sz="1100" spc="-1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(Global Ocean And Air Operation):</a:t>
            </a:r>
          </a:p>
          <a:p>
            <a:pPr marL="12700">
              <a:spcBef>
                <a:spcPts val="590"/>
              </a:spcBef>
            </a:pPr>
            <a:endParaRPr lang="en-US" sz="1100" spc="-10" dirty="0">
              <a:solidFill>
                <a:srgbClr val="005FAA"/>
              </a:solidFill>
              <a:latin typeface="Gotham" pitchFamily="2" charset="0"/>
              <a:cs typeface="Gotham" pitchFamily="2" charset="0"/>
            </a:endParaRPr>
          </a:p>
        </p:txBody>
      </p:sp>
      <p:pic>
        <p:nvPicPr>
          <p:cNvPr id="17" name="Picture 2" descr="I:\___FLS\___edit\fls-thailand-danieli_08-07-16_laem-chabang-3849.jpg">
            <a:extLst>
              <a:ext uri="{FF2B5EF4-FFF2-40B4-BE49-F238E27FC236}">
                <a16:creationId xmlns:a16="http://schemas.microsoft.com/office/drawing/2014/main" id="{F2FC839F-A30C-F7DA-360B-1DF06A6F3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794" y="1270453"/>
            <a:ext cx="1894274" cy="12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I:\___FLS\___edit\fls-thailand-danieli_08-07-16_laem-chabang-3858.jpg">
            <a:extLst>
              <a:ext uri="{FF2B5EF4-FFF2-40B4-BE49-F238E27FC236}">
                <a16:creationId xmlns:a16="http://schemas.microsoft.com/office/drawing/2014/main" id="{5DFA52C4-F190-16C0-4A3A-B96E2A69D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794" y="2610009"/>
            <a:ext cx="1894274" cy="12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I:\___FLS\___edit\__cHaiNa\fls-danieli_09-03-18-5679.JPG">
            <a:extLst>
              <a:ext uri="{FF2B5EF4-FFF2-40B4-BE49-F238E27FC236}">
                <a16:creationId xmlns:a16="http://schemas.microsoft.com/office/drawing/2014/main" id="{2B7FA0C4-C42E-DEFB-34C2-7CC27CED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8549" y="1270453"/>
            <a:ext cx="1894274" cy="12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:\___FLS\___edit\______FLS THA\04-07-18 Danieli - Cranes - Nghi Son Vietnam\_2560_150\_150_fls\fls-tha_cranes_10-07-18-7969.jpg">
            <a:extLst>
              <a:ext uri="{FF2B5EF4-FFF2-40B4-BE49-F238E27FC236}">
                <a16:creationId xmlns:a16="http://schemas.microsoft.com/office/drawing/2014/main" id="{62FD4436-D3CA-D20A-4207-EC74B1F96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5109" y="2611952"/>
            <a:ext cx="1894274" cy="12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I:\___FLS\___edit\______FLS THA\04-07-18 Danieli - Cranes - Nghi Son Vietnam\_2560_150\_150_fls\fls-tha_cranes_10-07-18-8030.jpg">
            <a:extLst>
              <a:ext uri="{FF2B5EF4-FFF2-40B4-BE49-F238E27FC236}">
                <a16:creationId xmlns:a16="http://schemas.microsoft.com/office/drawing/2014/main" id="{71973A29-8DC5-3B2D-51E9-6E86FBB7B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794" y="3951226"/>
            <a:ext cx="1894274" cy="12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:\___FLS\___edit\______FLS THA\06-03-18 Hengam - Danieli\18-04-18 Loading\select\fls-tha-hengam_20-04-18-000496.jpg">
            <a:extLst>
              <a:ext uri="{FF2B5EF4-FFF2-40B4-BE49-F238E27FC236}">
                <a16:creationId xmlns:a16="http://schemas.microsoft.com/office/drawing/2014/main" id="{C0319462-CB36-E5E9-4B3D-DFEC83D78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6794" y="5289556"/>
            <a:ext cx="1894275" cy="12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I:\___FLS\___edit\______FLS THA\06-03-18 Hengam - Danieli\18-04-18 Loading\select\fls-tha-hengam_20-04-18-000604.jpg">
            <a:extLst>
              <a:ext uri="{FF2B5EF4-FFF2-40B4-BE49-F238E27FC236}">
                <a16:creationId xmlns:a16="http://schemas.microsoft.com/office/drawing/2014/main" id="{B2AE7B15-96E3-E2F0-A357-BDE19B56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07482" y="5289556"/>
            <a:ext cx="1898813" cy="12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I:\___FLS\___edit\fls-thailand-danieli_08-07-16_laem-chabang-3860.jpg">
            <a:extLst>
              <a:ext uri="{FF2B5EF4-FFF2-40B4-BE49-F238E27FC236}">
                <a16:creationId xmlns:a16="http://schemas.microsoft.com/office/drawing/2014/main" id="{560E3072-4357-5A2A-14EE-37A368DE2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021" y="3951226"/>
            <a:ext cx="1894274" cy="12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0FEE5040-2CE2-0A72-C913-5E3F7B0A3AC4}"/>
              </a:ext>
            </a:extLst>
          </p:cNvPr>
          <p:cNvSpPr txBox="1">
            <a:spLocks/>
          </p:cNvSpPr>
          <p:nvPr/>
        </p:nvSpPr>
        <p:spPr>
          <a:xfrm>
            <a:off x="11174229" y="6210045"/>
            <a:ext cx="549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59C6C06-AE23-5E4F-9A17-3EC4411F23ED}" type="slidenum">
              <a:rPr lang="en-GB" sz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GOTHAM-BOOK"/>
              </a:rPr>
              <a:pPr>
                <a:defRPr/>
              </a:pPr>
              <a:t>1</a:t>
            </a:fld>
            <a:endParaRPr lang="en-GB" sz="1200" dirty="0">
              <a:solidFill>
                <a:srgbClr val="000000">
                  <a:lumMod val="50000"/>
                  <a:lumOff val="50000"/>
                </a:srgbClr>
              </a:solidFill>
              <a:latin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61299381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254</Words>
  <Application>Microsoft Macintosh PowerPoint</Application>
  <PresentationFormat>Widescreen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Helvetica Neue</vt:lpstr>
      <vt:lpstr>FLS</vt:lpstr>
      <vt:lpstr>LOGISTICS 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9</cp:revision>
  <dcterms:created xsi:type="dcterms:W3CDTF">2025-03-05T08:43:12Z</dcterms:created>
  <dcterms:modified xsi:type="dcterms:W3CDTF">2025-04-18T10:58:08Z</dcterms:modified>
</cp:coreProperties>
</file>