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52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67"/>
  </p:normalViewPr>
  <p:slideViewPr>
    <p:cSldViewPr snapToGrid="0">
      <p:cViewPr varScale="1">
        <p:scale>
          <a:sx n="110" d="100"/>
          <a:sy n="110" d="100"/>
        </p:scale>
        <p:origin x="92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E52DC-5666-4C04-AEF3-70E38809F6BD}" type="datetimeFigureOut">
              <a:rPr lang="en-US" smtClean="0"/>
              <a:t>4/23/25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52C91-8706-415A-8BEF-CA695A68D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5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13EED-A0A0-7A4D-B097-3E4FE9FB038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754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1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57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4090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58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740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28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996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1745779" cy="1418329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1781795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640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92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6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7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6294A66-DFD1-10AD-82D9-3A36C35A58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3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43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490EF264-D5B5-378F-0299-2EF4195F4F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33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07FB663-1049-0102-535F-9799DB50E0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0D28C20E-28C7-CE68-5A53-A7EF94FB0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919991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F2A8F36-FFB8-155F-DEC3-E300B39C84C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7D35AFB6-65F9-2575-64D2-4717665F60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96241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8080" y="5382569"/>
            <a:ext cx="2283919" cy="1143324"/>
          </a:xfrm>
          <a:prstGeom prst="rect">
            <a:avLst/>
          </a:prstGeom>
        </p:spPr>
      </p:pic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FF73A19-7D21-5146-94B1-5A752EA166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CFD72839-3623-3941-A849-34020529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112247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93673AC-D97F-373C-236A-EEFE37E2A34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BFE66B69-8E57-5530-5A96-CFF9E741AE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954630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C351408-4596-0D51-6691-FA9C57453BF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8BD790A0-F9A1-4331-25BA-6635B4D37C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96825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7376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8227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966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4B06BE5-86AD-9987-3A04-89F4905E0E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233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7254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2034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216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352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816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755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239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186EEC1A-A8EB-CF66-9813-A9977F387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602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D56B2-7295-AE47-A81A-E3020794A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369332"/>
          </a:xfrm>
        </p:spPr>
        <p:txBody>
          <a:bodyPr anchor="t">
            <a:spAutoFit/>
          </a:bodyPr>
          <a:lstStyle>
            <a:lvl1pPr>
              <a:defRPr sz="2000">
                <a:solidFill>
                  <a:srgbClr val="0968B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836"/>
            <a:ext cx="5404945" cy="1650708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63126"/>
            <a:ext cx="27432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263126"/>
            <a:ext cx="2669628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704" y="6163909"/>
            <a:ext cx="549166" cy="365125"/>
          </a:xfrm>
        </p:spPr>
        <p:txBody>
          <a:bodyPr/>
          <a:lstStyle>
            <a:lvl1pPr>
              <a:defRPr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4CE352D8-40B7-8044-AA9C-3FB81937AE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26D1E05-2A65-C243-A722-72F59B26B0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1492" y="5883714"/>
            <a:ext cx="858944" cy="858944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BA6063-1401-BA4C-BFE6-941BBDD379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6842125" y="1608138"/>
            <a:ext cx="4511676" cy="3965575"/>
          </a:xfrm>
          <a:prstGeom prst="round1Rect">
            <a:avLst>
              <a:gd name="adj" fmla="val 27836"/>
            </a:avLst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842125" y="57261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Description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94166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948869"/>
            <a:ext cx="8630830" cy="480131"/>
          </a:xfrm>
        </p:spPr>
        <p:txBody>
          <a:bodyPr wrap="square" anchor="b">
            <a:spAutoFit/>
          </a:bodyPr>
          <a:lstStyle>
            <a:lvl1pPr algn="l">
              <a:defRPr sz="28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313932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6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 userDrawn="1"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98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FE82316-EB1F-96DA-FBE3-94D3E05D2F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2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68833A-ED7B-449B-3BCA-3F386721CA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A30732-AAFE-641D-3BE8-7F59BEB14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0CB29AF-9610-3E74-C682-1AE25ABE6C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CBC1D54-AD2E-ACE1-9871-3731FB894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16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38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184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5D91691-9D1E-984F-A785-1A88C84A3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4190"/>
            <a:ext cx="10972800" cy="550527"/>
          </a:xfrm>
        </p:spPr>
        <p:txBody>
          <a:bodyPr/>
          <a:lstStyle/>
          <a:p>
            <a:r>
              <a:rPr lang="en-US" dirty="0"/>
              <a:t>PROJECT REFERENCES</a:t>
            </a:r>
            <a:endParaRPr lang="en-GB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E9DAACE-406F-7618-207B-3115564024EB}"/>
              </a:ext>
            </a:extLst>
          </p:cNvPr>
          <p:cNvSpPr>
            <a:spLocks noGrp="1"/>
          </p:cNvSpPr>
          <p:nvPr>
            <p:ph type="subTitle" idx="22"/>
          </p:nvPr>
        </p:nvSpPr>
        <p:spPr>
          <a:xfrm>
            <a:off x="559883" y="850311"/>
            <a:ext cx="10972800" cy="80534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cap="all" dirty="0">
                <a:latin typeface="Gotham Medium" pitchFamily="2" charset="0"/>
                <a:cs typeface="Gotham Medium" pitchFamily="2" charset="0"/>
              </a:rPr>
              <a:t>CASE STUDY –  Tangguh Expansion Project(2/2)</a:t>
            </a:r>
          </a:p>
          <a:p>
            <a:endParaRPr lang="en-US" sz="2000" cap="al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96DB19-DE54-5549-D7AF-8EFF851F69EA}"/>
              </a:ext>
            </a:extLst>
          </p:cNvPr>
          <p:cNvSpPr/>
          <p:nvPr/>
        </p:nvSpPr>
        <p:spPr>
          <a:xfrm>
            <a:off x="9322771" y="1343522"/>
            <a:ext cx="2380890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B68B1"/>
              </a:buClr>
              <a:buSzTx/>
              <a:tabLst/>
              <a:defRPr/>
            </a:pPr>
            <a:r>
              <a:rPr lang="en-GB" sz="1200" dirty="0">
                <a:ln w="50800"/>
                <a:solidFill>
                  <a:srgbClr val="1467B1"/>
                </a:solidFill>
                <a:latin typeface="Gotham Medium" pitchFamily="2" charset="0"/>
                <a:cs typeface="Gotham Medium" pitchFamily="2" charset="0"/>
              </a:rPr>
              <a:t>Project Overview</a:t>
            </a:r>
          </a:p>
          <a:p>
            <a:pPr marL="228600" marR="0" lvl="1" indent="-2286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B68B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Existing LNG Plant with 2 operating trains</a:t>
            </a:r>
          </a:p>
          <a:p>
            <a:pPr marL="228600" marR="0" lvl="1" indent="-2286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B68B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USD 2.2bn EPC contract to build train #3</a:t>
            </a:r>
          </a:p>
          <a:p>
            <a:pPr marL="228600" marR="0" lvl="1" indent="-2286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B68B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EPC Joint Venture: Chiyoda, Saipem, </a:t>
            </a:r>
            <a:r>
              <a:rPr kumimoji="0" lang="en-US" sz="120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Tripatra</a:t>
            </a: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, SAE</a:t>
            </a:r>
            <a:endParaRPr kumimoji="0" lang="en-GB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228600" marR="0" lvl="1" indent="-2286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B68B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FLS has been awarded the scope of </a:t>
            </a:r>
            <a:r>
              <a:rPr kumimoji="0" lang="en-US" sz="120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Cilegon</a:t>
            </a: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 Marshalling Yard in West Java</a:t>
            </a:r>
          </a:p>
          <a:p>
            <a:pPr marL="228600" marR="0" lvl="1" indent="-2286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B68B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1,000,000+ FRT to be handled</a:t>
            </a:r>
          </a:p>
          <a:p>
            <a:pPr marL="228600" marR="0" lvl="1" indent="-2286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B68B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4 years duration</a:t>
            </a:r>
          </a:p>
          <a:p>
            <a:pPr marL="228600" marR="0" lvl="1" indent="-2286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B68B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FBED81-FEBE-D847-F8C8-006578AF63C6}"/>
              </a:ext>
            </a:extLst>
          </p:cNvPr>
          <p:cNvSpPr/>
          <p:nvPr/>
        </p:nvSpPr>
        <p:spPr>
          <a:xfrm>
            <a:off x="4434410" y="1325358"/>
            <a:ext cx="2678450" cy="32316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B68B1"/>
              </a:buClr>
              <a:buSzTx/>
              <a:tabLst/>
              <a:defRPr/>
            </a:pPr>
            <a:r>
              <a:rPr kumimoji="0" lang="en-GB" sz="1200" u="none" strike="noStrike" kern="1200" cap="none" spc="0" normalizeH="0" baseline="0" noProof="0" dirty="0">
                <a:ln w="50800"/>
                <a:solidFill>
                  <a:srgbClr val="1467B1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Dedicated FLS Project Team</a:t>
            </a:r>
          </a:p>
          <a:p>
            <a:pPr marL="228600" marR="0" lvl="1" indent="-2286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B68B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Project Manager</a:t>
            </a:r>
          </a:p>
          <a:p>
            <a:pPr marL="228600" marR="0" lvl="1" indent="-2286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B68B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Site Manager</a:t>
            </a:r>
          </a:p>
          <a:p>
            <a:pPr marL="228600" marR="0" lvl="1" indent="-2286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B68B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Lifting Engineer</a:t>
            </a:r>
          </a:p>
          <a:p>
            <a:pPr marL="228600" marR="0" lvl="1" indent="-2286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B68B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Quality Supervisor</a:t>
            </a:r>
          </a:p>
          <a:p>
            <a:pPr marL="228600" marR="0" lvl="1" indent="-2286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B68B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HSSE Supervisor</a:t>
            </a:r>
          </a:p>
          <a:p>
            <a:pPr marL="228600" marR="0" lvl="1" indent="-2286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B68B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Shipping Coordinator</a:t>
            </a:r>
          </a:p>
          <a:p>
            <a:pPr marL="228600" marR="0" lvl="1" indent="-2286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B68B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Operations Crew</a:t>
            </a:r>
          </a:p>
          <a:p>
            <a:pPr marL="228600" marR="0" lvl="1" indent="-2286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B68B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>
              <a:buClr>
                <a:srgbClr val="0B68B1"/>
              </a:buClr>
              <a:defRPr/>
            </a:pPr>
            <a:r>
              <a:rPr lang="en-GB" sz="1200" dirty="0">
                <a:ln w="50800"/>
                <a:solidFill>
                  <a:srgbClr val="1467B1"/>
                </a:solidFill>
                <a:latin typeface="Gotham Medium" pitchFamily="2" charset="0"/>
                <a:cs typeface="Gotham Medium" pitchFamily="2" charset="0"/>
              </a:rPr>
              <a:t>New-built Facility</a:t>
            </a:r>
          </a:p>
          <a:p>
            <a:pPr marL="228600" marR="0" lvl="1" indent="-2286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B68B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10,000sqm open storage</a:t>
            </a:r>
          </a:p>
          <a:p>
            <a:pPr marL="228600" marR="0" lvl="1" indent="-2286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B68B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1,200sqm indoor storage</a:t>
            </a:r>
          </a:p>
          <a:p>
            <a:pPr marL="228600" marR="0" lvl="1" indent="-2286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B68B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400sqm hazardous shelter</a:t>
            </a:r>
          </a:p>
          <a:p>
            <a:pPr marL="228600" marR="0" lvl="1" indent="-2286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B68B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200sqm cold storage</a:t>
            </a:r>
          </a:p>
          <a:p>
            <a:pPr marL="228600" marR="0" lvl="1" indent="-2286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B68B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All built within 1 month</a:t>
            </a:r>
          </a:p>
          <a:p>
            <a:pPr marL="228600" marR="0" lvl="1" indent="-2286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B68B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Security measures</a:t>
            </a:r>
          </a:p>
          <a:p>
            <a:pPr marL="228600" marR="0" lvl="1" indent="-2286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B68B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Onsite Clinic</a:t>
            </a:r>
            <a:endParaRPr kumimoji="0" lang="en-GB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0607141-DBBC-7264-69E3-A9E3AC247847}"/>
              </a:ext>
            </a:extLst>
          </p:cNvPr>
          <p:cNvSpPr/>
          <p:nvPr/>
        </p:nvSpPr>
        <p:spPr>
          <a:xfrm>
            <a:off x="6895070" y="1325358"/>
            <a:ext cx="2427701" cy="32316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1" fontAlgn="auto">
              <a:spcBef>
                <a:spcPts val="0"/>
              </a:spcBef>
              <a:spcAft>
                <a:spcPts val="0"/>
              </a:spcAft>
              <a:buClr>
                <a:srgbClr val="0B68B1"/>
              </a:buClr>
              <a:buSzTx/>
              <a:tabLst/>
              <a:defRPr/>
            </a:pPr>
            <a:r>
              <a:rPr lang="en-GB" sz="1200" dirty="0">
                <a:ln w="50800"/>
                <a:solidFill>
                  <a:srgbClr val="1467B1"/>
                </a:solidFill>
                <a:latin typeface="Gotham Medium" pitchFamily="2" charset="0"/>
                <a:cs typeface="Gotham Medium" pitchFamily="2" charset="0"/>
              </a:rPr>
              <a:t>Highest HSSE Standards</a:t>
            </a:r>
          </a:p>
          <a:p>
            <a:pPr marL="228600" marR="0" lvl="1" indent="-2286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B68B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Detailed Documentation developed in cooperation with Client</a:t>
            </a:r>
          </a:p>
          <a:p>
            <a:pPr marL="228600" marR="0" lvl="1" indent="-2286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B68B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Processes and Procedures meeting BP requirements</a:t>
            </a:r>
          </a:p>
          <a:p>
            <a:pPr marL="228600" marR="0" lvl="1" indent="-2286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B68B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Permanent Supervision by Client</a:t>
            </a:r>
          </a:p>
          <a:p>
            <a:pPr marL="228600" marR="0" lvl="1" indent="-2286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B68B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Extensive Planning and Assessment of Risks for each Activity</a:t>
            </a:r>
          </a:p>
          <a:p>
            <a:pPr marL="228600" marR="0" lvl="1" indent="-2286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B68B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Regular Meetings to share experiences and lessons learnt with all other subcontractors</a:t>
            </a:r>
          </a:p>
          <a:p>
            <a:pPr marL="228600" marR="0" lvl="1" indent="-2286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B68B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Regular Audits and Workshops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461A87-0764-FE35-424D-540F284C080B}"/>
              </a:ext>
            </a:extLst>
          </p:cNvPr>
          <p:cNvGrpSpPr/>
          <p:nvPr/>
        </p:nvGrpSpPr>
        <p:grpSpPr>
          <a:xfrm>
            <a:off x="728235" y="1488685"/>
            <a:ext cx="3625925" cy="4639503"/>
            <a:chOff x="659317" y="1474398"/>
            <a:chExt cx="3694844" cy="472768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9BDC181-9732-C03E-46DB-B13FA6B49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317" y="1474398"/>
              <a:ext cx="3694844" cy="230891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AA32621-464E-E854-D788-DE7F06866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317" y="3893172"/>
              <a:ext cx="3694844" cy="2308913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627A9A7-B028-4F85-1AB2-0E28C4CCAF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4" r="15208" b="12895"/>
          <a:stretch/>
        </p:blipFill>
        <p:spPr>
          <a:xfrm>
            <a:off x="4438302" y="4575176"/>
            <a:ext cx="7094381" cy="1532692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E7DD817-8654-67F4-A147-31CC43F89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1829" y="6057645"/>
            <a:ext cx="5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C6C06-AE23-5E4F-9A17-3EC4411F23E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OTHAM-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GOTHAM-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802382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150</Words>
  <Application>Microsoft Macintosh PowerPoint</Application>
  <PresentationFormat>Widescreen</PresentationFormat>
  <Paragraphs>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Aptos</vt:lpstr>
      <vt:lpstr>Arial</vt:lpstr>
      <vt:lpstr>Calibri</vt:lpstr>
      <vt:lpstr>CONTHRAX HEAVY</vt:lpstr>
      <vt:lpstr>CONTHRAX HEAVY</vt:lpstr>
      <vt:lpstr>Conthrax Sb</vt:lpstr>
      <vt:lpstr>Gotham</vt:lpstr>
      <vt:lpstr>Gotham Medium</vt:lpstr>
      <vt:lpstr>GOTHAM-BOOK</vt:lpstr>
      <vt:lpstr>GOTHAM-MEDIUM</vt:lpstr>
      <vt:lpstr>FLS</vt:lpstr>
      <vt:lpstr>PROJECT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REFERENCES</dc:title>
  <dc:creator>Anh Phuong Nguyen</dc:creator>
  <cp:lastModifiedBy>hv@mg.limited</cp:lastModifiedBy>
  <cp:revision>4</cp:revision>
  <dcterms:created xsi:type="dcterms:W3CDTF">2025-03-05T08:55:13Z</dcterms:created>
  <dcterms:modified xsi:type="dcterms:W3CDTF">2025-04-23T05:18:25Z</dcterms:modified>
</cp:coreProperties>
</file>