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52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7"/>
  </p:normalViewPr>
  <p:slideViewPr>
    <p:cSldViewPr snapToGrid="0">
      <p:cViewPr varScale="1">
        <p:scale>
          <a:sx n="110" d="100"/>
          <a:sy n="110" d="100"/>
        </p:scale>
        <p:origin x="92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75D89-60C0-4B92-A0F0-178594ED38A0}" type="datetimeFigureOut">
              <a:rPr lang="en-US" smtClean="0"/>
              <a:t>4/21/25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98EE5-5B76-4D70-98E4-1CA37AE3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07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13EED-A0A0-7A4D-B097-3E4FE9FB03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611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30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170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035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52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631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8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923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1745779" cy="1418329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1781795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080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89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1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6294A66-DFD1-10AD-82D9-3A36C35A58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2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38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490EF264-D5B5-378F-0299-2EF4195F4F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95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07FB663-1049-0102-535F-9799DB50E0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0D28C20E-28C7-CE68-5A53-A7EF94FB0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96640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F2A8F36-FFB8-155F-DEC3-E300B39C84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7D35AFB6-65F9-2575-64D2-4717665F6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55936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8080" y="5382569"/>
            <a:ext cx="2283919" cy="1143324"/>
          </a:xfrm>
          <a:prstGeom prst="rect">
            <a:avLst/>
          </a:prstGeom>
        </p:spPr>
      </p:pic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FF73A19-7D21-5146-94B1-5A752EA166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CFD72839-3623-3941-A849-34020529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48342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93673AC-D97F-373C-236A-EEFE37E2A34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BFE66B69-8E57-5530-5A96-CFF9E741A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832866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C351408-4596-0D51-6691-FA9C57453BF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8BD790A0-F9A1-4331-25BA-6635B4D37C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4482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3944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7856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97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4B06BE5-86AD-9987-3A04-89F4905E0E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706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710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03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617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392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20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42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17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186EEC1A-A8EB-CF66-9813-A9977F387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957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D56B2-7295-AE47-A81A-E3020794A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369332"/>
          </a:xfrm>
        </p:spPr>
        <p:txBody>
          <a:bodyPr anchor="t">
            <a:spAutoFit/>
          </a:bodyPr>
          <a:lstStyle>
            <a:lvl1pPr>
              <a:defRPr sz="2000">
                <a:solidFill>
                  <a:srgbClr val="0968B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836"/>
            <a:ext cx="5404945" cy="1650708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63126"/>
            <a:ext cx="27432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263126"/>
            <a:ext cx="2669628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704" y="6163909"/>
            <a:ext cx="549166" cy="365125"/>
          </a:xfrm>
        </p:spPr>
        <p:txBody>
          <a:bodyPr/>
          <a:lstStyle>
            <a:lvl1pPr>
              <a:defRPr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4CE352D8-40B7-8044-AA9C-3FB81937AE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26D1E05-2A65-C243-A722-72F59B26B0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1492" y="5883714"/>
            <a:ext cx="858944" cy="858944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BA6063-1401-BA4C-BFE6-941BBDD379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6842125" y="1608138"/>
            <a:ext cx="4511676" cy="3965575"/>
          </a:xfrm>
          <a:prstGeom prst="round1Rect">
            <a:avLst>
              <a:gd name="adj" fmla="val 27836"/>
            </a:avLst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842125" y="57261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Description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1909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948869"/>
            <a:ext cx="8630830" cy="480131"/>
          </a:xfrm>
        </p:spPr>
        <p:txBody>
          <a:bodyPr wrap="square" anchor="b">
            <a:spAutoFit/>
          </a:bodyPr>
          <a:lstStyle>
            <a:lvl1pPr algn="l">
              <a:defRPr sz="28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313932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6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 userDrawn="1"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286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FE82316-EB1F-96DA-FBE3-94D3E05D2F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7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68833A-ED7B-449B-3BCA-3F386721CA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5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A30732-AAFE-641D-3BE8-7F59BEB14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0CB29AF-9610-3E74-C682-1AE25ABE6C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6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CBC1D54-AD2E-ACE1-9871-3731FB894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501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9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5235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2CC6F6-E4D3-E0E7-5F5F-D2A92A775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5194" y="1264274"/>
            <a:ext cx="4885073" cy="3046988"/>
          </a:xfrm>
        </p:spPr>
        <p:txBody>
          <a:bodyPr/>
          <a:lstStyle/>
          <a:p>
            <a:pPr>
              <a:spcBef>
                <a:spcPct val="0"/>
              </a:spcBef>
              <a:tabLst>
                <a:tab pos="1371600" algn="l"/>
              </a:tabLst>
            </a:pPr>
            <a:r>
              <a:rPr lang="en-US" altLang="de-DE" sz="1200" dirty="0">
                <a:solidFill>
                  <a:schemeClr val="accent1"/>
                </a:solidFill>
                <a:latin typeface="Gotham Medium" pitchFamily="2" charset="0"/>
                <a:ea typeface="+mj-ea"/>
                <a:cs typeface="Gotham Medium" pitchFamily="2" charset="0"/>
              </a:rPr>
              <a:t>Project Name:</a:t>
            </a:r>
            <a:r>
              <a:rPr lang="en-US" altLang="de-DE" sz="1200" dirty="0">
                <a:ln w="50800"/>
                <a:latin typeface="Gotham" pitchFamily="2" charset="0"/>
                <a:ea typeface="Tahoma" pitchFamily="34" charset="0"/>
                <a:cs typeface="Gotham" pitchFamily="2" charset="0"/>
              </a:rPr>
              <a:t>	</a:t>
            </a:r>
            <a:r>
              <a:rPr lang="en-US" altLang="de-DE" sz="1200" dirty="0">
                <a:latin typeface="Gotham" pitchFamily="2" charset="0"/>
                <a:cs typeface="Gotham" pitchFamily="2" charset="0"/>
              </a:rPr>
              <a:t>CRISP Project </a:t>
            </a:r>
            <a:endParaRPr lang="en-US" altLang="de-DE" sz="1200" dirty="0">
              <a:ln w="50800"/>
              <a:latin typeface="Gotham" pitchFamily="2" charset="0"/>
              <a:ea typeface="Tahoma" pitchFamily="34" charset="0"/>
              <a:cs typeface="Gotham" pitchFamily="2" charset="0"/>
            </a:endParaRPr>
          </a:p>
          <a:p>
            <a:pPr>
              <a:spcBef>
                <a:spcPct val="0"/>
              </a:spcBef>
              <a:tabLst>
                <a:tab pos="1371600" algn="l"/>
              </a:tabLst>
            </a:pPr>
            <a:r>
              <a:rPr lang="en-US" sz="1200" dirty="0">
                <a:solidFill>
                  <a:schemeClr val="accent1"/>
                </a:solidFill>
                <a:latin typeface="Gotham Medium" pitchFamily="2" charset="0"/>
                <a:ea typeface="+mj-ea"/>
                <a:cs typeface="Gotham Medium" pitchFamily="2" charset="0"/>
              </a:rPr>
              <a:t>Client:</a:t>
            </a:r>
            <a:r>
              <a:rPr lang="en-US" sz="1200" dirty="0">
                <a:latin typeface="Gotham" pitchFamily="2" charset="0"/>
                <a:cs typeface="Gotham" pitchFamily="2" charset="0"/>
              </a:rPr>
              <a:t>	</a:t>
            </a:r>
            <a:r>
              <a:rPr lang="en-US" sz="1200" dirty="0" err="1">
                <a:latin typeface="Gotham" pitchFamily="2" charset="0"/>
                <a:cs typeface="Gotham" pitchFamily="2" charset="0"/>
              </a:rPr>
              <a:t>Tecnicas</a:t>
            </a:r>
            <a:r>
              <a:rPr lang="en-US" sz="1200" dirty="0">
                <a:latin typeface="Gotham" pitchFamily="2" charset="0"/>
                <a:cs typeface="Gotham" pitchFamily="2" charset="0"/>
              </a:rPr>
              <a:t> </a:t>
            </a:r>
            <a:r>
              <a:rPr lang="en-US" sz="1200" dirty="0" err="1">
                <a:latin typeface="Gotham" pitchFamily="2" charset="0"/>
                <a:cs typeface="Gotham" pitchFamily="2" charset="0"/>
              </a:rPr>
              <a:t>Reunidas</a:t>
            </a:r>
            <a:r>
              <a:rPr lang="en-US" sz="1200" dirty="0">
                <a:latin typeface="Gotham" pitchFamily="2" charset="0"/>
                <a:cs typeface="Gotham" pitchFamily="2" charset="0"/>
              </a:rPr>
              <a:t> Singapore Branch On 	Behalf Of Exxon Mobil Asia Pacific </a:t>
            </a:r>
            <a:r>
              <a:rPr lang="en-US" sz="1200" dirty="0" err="1">
                <a:latin typeface="Gotham" pitchFamily="2" charset="0"/>
                <a:cs typeface="Gotham" pitchFamily="2" charset="0"/>
              </a:rPr>
              <a:t>Pte.Ltd</a:t>
            </a:r>
            <a:r>
              <a:rPr lang="en-US" sz="1200" dirty="0">
                <a:latin typeface="Gotham" pitchFamily="2" charset="0"/>
                <a:cs typeface="Gotham" pitchFamily="2" charset="0"/>
              </a:rPr>
              <a:t> 	(Singapore)</a:t>
            </a:r>
            <a:endParaRPr lang="en-US" sz="1200" dirty="0">
              <a:solidFill>
                <a:schemeClr val="accent1"/>
              </a:solidFill>
              <a:latin typeface="Gotham" pitchFamily="2" charset="0"/>
              <a:ea typeface="+mj-ea"/>
              <a:cs typeface="Gotham" pitchFamily="2" charset="0"/>
            </a:endParaRPr>
          </a:p>
          <a:p>
            <a:pPr>
              <a:spcBef>
                <a:spcPct val="0"/>
              </a:spcBef>
              <a:tabLst>
                <a:tab pos="1371600" algn="l"/>
              </a:tabLst>
            </a:pPr>
            <a:r>
              <a:rPr lang="en-US" sz="1200" dirty="0">
                <a:solidFill>
                  <a:schemeClr val="accent1"/>
                </a:solidFill>
                <a:latin typeface="Gotham Medium" pitchFamily="2" charset="0"/>
                <a:ea typeface="+mj-ea"/>
                <a:cs typeface="Gotham Medium" pitchFamily="2" charset="0"/>
              </a:rPr>
              <a:t>Project Owner:</a:t>
            </a:r>
            <a:r>
              <a:rPr lang="en-US" sz="1200" dirty="0">
                <a:latin typeface="Gotham" pitchFamily="2" charset="0"/>
                <a:cs typeface="Gotham" pitchFamily="2" charset="0"/>
              </a:rPr>
              <a:t>	BJC Heavy Industries Public Company 	Limited (Thailand)</a:t>
            </a:r>
          </a:p>
          <a:p>
            <a:pPr>
              <a:spcBef>
                <a:spcPct val="0"/>
              </a:spcBef>
              <a:tabLst>
                <a:tab pos="1371600" algn="l"/>
              </a:tabLst>
            </a:pPr>
            <a:r>
              <a:rPr lang="en-US" sz="1200" dirty="0">
                <a:latin typeface="Gotham" pitchFamily="2" charset="0"/>
                <a:cs typeface="Gotham" pitchFamily="2" charset="0"/>
              </a:rPr>
              <a:t>	STP &amp; I Public Company Limited (Thailand) </a:t>
            </a:r>
          </a:p>
          <a:p>
            <a:pPr>
              <a:spcBef>
                <a:spcPct val="0"/>
              </a:spcBef>
              <a:tabLst>
                <a:tab pos="1371600" algn="l"/>
              </a:tabLst>
            </a:pPr>
            <a:r>
              <a:rPr lang="en-US" sz="1200" dirty="0">
                <a:solidFill>
                  <a:schemeClr val="accent1"/>
                </a:solidFill>
                <a:latin typeface="Gotham Medium" pitchFamily="2" charset="0"/>
                <a:ea typeface="+mj-ea"/>
                <a:cs typeface="Gotham Medium" pitchFamily="2" charset="0"/>
              </a:rPr>
              <a:t>Volume:</a:t>
            </a:r>
            <a:r>
              <a:rPr lang="en-US" sz="1200" dirty="0">
                <a:latin typeface="Gotham" pitchFamily="2" charset="0"/>
                <a:cs typeface="Gotham" pitchFamily="2" charset="0"/>
              </a:rPr>
              <a:t>	Appr. 100 </a:t>
            </a:r>
            <a:r>
              <a:rPr lang="en-US" sz="1200" dirty="0" err="1">
                <a:latin typeface="Gotham" pitchFamily="2" charset="0"/>
                <a:cs typeface="Gotham" pitchFamily="2" charset="0"/>
              </a:rPr>
              <a:t>Frtons</a:t>
            </a:r>
            <a:r>
              <a:rPr lang="en-US" sz="1200" dirty="0">
                <a:latin typeface="Gotham" pitchFamily="2" charset="0"/>
                <a:cs typeface="Gotham" pitchFamily="2" charset="0"/>
              </a:rPr>
              <a:t> of FCL containerized, 	Break Bulk and Roro	</a:t>
            </a:r>
          </a:p>
          <a:p>
            <a:pPr>
              <a:spcBef>
                <a:spcPct val="0"/>
              </a:spcBef>
              <a:tabLst>
                <a:tab pos="1371600" algn="l"/>
              </a:tabLst>
            </a:pPr>
            <a:r>
              <a:rPr lang="en-US" sz="1200" dirty="0">
                <a:solidFill>
                  <a:schemeClr val="accent1"/>
                </a:solidFill>
                <a:latin typeface="Gotham Medium" pitchFamily="2" charset="0"/>
                <a:ea typeface="+mj-ea"/>
                <a:cs typeface="Gotham Medium" pitchFamily="2" charset="0"/>
              </a:rPr>
              <a:t>Commodity:</a:t>
            </a:r>
            <a:r>
              <a:rPr lang="en-US" sz="1200" dirty="0">
                <a:solidFill>
                  <a:schemeClr val="accent5"/>
                </a:solidFill>
                <a:latin typeface="Gotham" pitchFamily="2" charset="0"/>
                <a:ea typeface="+mj-ea"/>
                <a:cs typeface="Gotham" pitchFamily="2" charset="0"/>
              </a:rPr>
              <a:t>	</a:t>
            </a:r>
            <a:r>
              <a:rPr lang="en-US" sz="1200" dirty="0">
                <a:latin typeface="Gotham" pitchFamily="2" charset="0"/>
                <a:cs typeface="Gotham" pitchFamily="2" charset="0"/>
              </a:rPr>
              <a:t>Machinery and Equipment use for 	construction of </a:t>
            </a:r>
            <a:r>
              <a:rPr lang="en-US" sz="1200" dirty="0">
                <a:solidFill>
                  <a:srgbClr val="0E1725"/>
                </a:solidFill>
                <a:latin typeface="Gotham" pitchFamily="2" charset="0"/>
                <a:cs typeface="Gotham" pitchFamily="2" charset="0"/>
              </a:rPr>
              <a:t>Refinery Plant</a:t>
            </a:r>
            <a:r>
              <a:rPr lang="en-US" sz="1200" dirty="0">
                <a:latin typeface="Gotham" pitchFamily="2" charset="0"/>
                <a:cs typeface="Gotham" pitchFamily="2" charset="0"/>
              </a:rPr>
              <a:t> </a:t>
            </a:r>
          </a:p>
          <a:p>
            <a:pPr>
              <a:spcBef>
                <a:spcPct val="0"/>
              </a:spcBef>
              <a:tabLst>
                <a:tab pos="1371600" algn="l"/>
              </a:tabLst>
            </a:pPr>
            <a:r>
              <a:rPr lang="en-US" sz="1200" dirty="0">
                <a:solidFill>
                  <a:schemeClr val="accent1"/>
                </a:solidFill>
                <a:latin typeface="Gotham Medium" pitchFamily="2" charset="0"/>
                <a:ea typeface="+mj-ea"/>
                <a:cs typeface="Gotham Medium" pitchFamily="2" charset="0"/>
              </a:rPr>
              <a:t>Origin: </a:t>
            </a:r>
            <a:r>
              <a:rPr lang="en-US" sz="1200" dirty="0">
                <a:solidFill>
                  <a:schemeClr val="accent1"/>
                </a:solidFill>
                <a:latin typeface="Gotham" pitchFamily="2" charset="0"/>
                <a:ea typeface="+mj-ea"/>
                <a:cs typeface="Gotham" pitchFamily="2" charset="0"/>
              </a:rPr>
              <a:t>	</a:t>
            </a:r>
            <a:r>
              <a:rPr lang="en-US" sz="1200" dirty="0">
                <a:latin typeface="Gotham" pitchFamily="2" charset="0"/>
                <a:cs typeface="Gotham" pitchFamily="2" charset="0"/>
              </a:rPr>
              <a:t>Singapore</a:t>
            </a:r>
          </a:p>
          <a:p>
            <a:pPr>
              <a:spcBef>
                <a:spcPct val="0"/>
              </a:spcBef>
              <a:tabLst>
                <a:tab pos="1371600" algn="l"/>
              </a:tabLst>
            </a:pPr>
            <a:r>
              <a:rPr lang="en-US" sz="1200" dirty="0">
                <a:solidFill>
                  <a:schemeClr val="accent1"/>
                </a:solidFill>
                <a:latin typeface="Gotham Medium" pitchFamily="2" charset="0"/>
                <a:ea typeface="+mj-ea"/>
                <a:cs typeface="Gotham Medium" pitchFamily="2" charset="0"/>
              </a:rPr>
              <a:t>Destination:</a:t>
            </a:r>
            <a:r>
              <a:rPr lang="en-US" sz="1200" dirty="0">
                <a:solidFill>
                  <a:schemeClr val="accent1"/>
                </a:solidFill>
                <a:latin typeface="Gotham" pitchFamily="2" charset="0"/>
                <a:ea typeface="+mj-ea"/>
                <a:cs typeface="Gotham" pitchFamily="2" charset="0"/>
              </a:rPr>
              <a:t>	</a:t>
            </a:r>
            <a:r>
              <a:rPr lang="en-US" sz="1200" dirty="0">
                <a:latin typeface="Gotham" pitchFamily="2" charset="0"/>
                <a:cs typeface="Gotham" pitchFamily="2" charset="0"/>
              </a:rPr>
              <a:t>Laem Chabang, Thailand</a:t>
            </a:r>
          </a:p>
          <a:p>
            <a:pPr>
              <a:spcBef>
                <a:spcPct val="0"/>
              </a:spcBef>
              <a:tabLst>
                <a:tab pos="1371600" algn="l"/>
              </a:tabLst>
            </a:pPr>
            <a:r>
              <a:rPr lang="en-US" sz="1200" dirty="0">
                <a:solidFill>
                  <a:schemeClr val="accent1"/>
                </a:solidFill>
                <a:latin typeface="Gotham Medium" pitchFamily="2" charset="0"/>
                <a:ea typeface="+mj-ea"/>
                <a:cs typeface="Gotham Medium" pitchFamily="2" charset="0"/>
              </a:rPr>
              <a:t>Project duration:</a:t>
            </a:r>
            <a:r>
              <a:rPr lang="en-US" sz="1200" dirty="0">
                <a:latin typeface="Gotham" pitchFamily="2" charset="0"/>
                <a:cs typeface="Gotham" pitchFamily="2" charset="0"/>
              </a:rPr>
              <a:t>	2022-Ongoing</a:t>
            </a:r>
          </a:p>
          <a:p>
            <a:pPr>
              <a:spcBef>
                <a:spcPct val="0"/>
              </a:spcBef>
              <a:tabLst>
                <a:tab pos="1371600" algn="l"/>
              </a:tabLst>
            </a:pPr>
            <a:endParaRPr lang="en-US" sz="1200" dirty="0">
              <a:solidFill>
                <a:schemeClr val="accent1"/>
              </a:solidFill>
              <a:latin typeface="Gotham" pitchFamily="2" charset="0"/>
              <a:ea typeface="+mj-ea"/>
              <a:cs typeface="Gotham" pitchFamily="2" charset="0"/>
            </a:endParaRPr>
          </a:p>
          <a:p>
            <a:pPr>
              <a:spcBef>
                <a:spcPct val="0"/>
              </a:spcBef>
              <a:tabLst>
                <a:tab pos="1371600" algn="l"/>
              </a:tabLst>
            </a:pPr>
            <a:r>
              <a:rPr lang="en-US" sz="1200" dirty="0">
                <a:solidFill>
                  <a:schemeClr val="accent1"/>
                </a:solidFill>
                <a:latin typeface="Gotham Medium" pitchFamily="2" charset="0"/>
                <a:ea typeface="+mj-ea"/>
                <a:cs typeface="Gotham Medium" pitchFamily="2" charset="0"/>
              </a:rPr>
              <a:t>Scope:</a:t>
            </a:r>
            <a:r>
              <a:rPr lang="en-US" sz="1200" dirty="0">
                <a:solidFill>
                  <a:schemeClr val="accent1"/>
                </a:solidFill>
                <a:latin typeface="Gotham" pitchFamily="2" charset="0"/>
                <a:ea typeface="+mj-ea"/>
                <a:cs typeface="Gotham" pitchFamily="2" charset="0"/>
              </a:rPr>
              <a:t>	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5D91691-9D1E-984F-A785-1A88C84A3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4190"/>
            <a:ext cx="10972800" cy="550527"/>
          </a:xfrm>
        </p:spPr>
        <p:txBody>
          <a:bodyPr/>
          <a:lstStyle/>
          <a:p>
            <a:r>
              <a:rPr lang="en-US" dirty="0"/>
              <a:t>PROJECT REFERENCES</a:t>
            </a:r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877BC72-0ACF-A69D-D763-D284D72F8D5F}"/>
              </a:ext>
            </a:extLst>
          </p:cNvPr>
          <p:cNvGrpSpPr/>
          <p:nvPr/>
        </p:nvGrpSpPr>
        <p:grpSpPr>
          <a:xfrm>
            <a:off x="6184933" y="1264274"/>
            <a:ext cx="5254797" cy="4615665"/>
            <a:chOff x="6184933" y="1264274"/>
            <a:chExt cx="5726303" cy="5029823"/>
          </a:xfrm>
        </p:grpSpPr>
        <p:pic>
          <p:nvPicPr>
            <p:cNvPr id="4" name="Picture 3" descr="A truck on the road&#10;&#10;Description automatically generated with low confidence">
              <a:extLst>
                <a:ext uri="{FF2B5EF4-FFF2-40B4-BE49-F238E27FC236}">
                  <a16:creationId xmlns:a16="http://schemas.microsoft.com/office/drawing/2014/main" id="{3D26633C-6B5D-0DD0-8A7A-294ECE5180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8419" b="16956"/>
            <a:stretch/>
          </p:blipFill>
          <p:spPr>
            <a:xfrm>
              <a:off x="6184933" y="4626847"/>
              <a:ext cx="3439890" cy="1667250"/>
            </a:xfrm>
            <a:prstGeom prst="rect">
              <a:avLst/>
            </a:prstGeom>
          </p:spPr>
        </p:pic>
        <p:pic>
          <p:nvPicPr>
            <p:cNvPr id="5" name="Picture 4" descr="A picture containing sky, outdoor, day&#10;&#10;Description automatically generated">
              <a:extLst>
                <a:ext uri="{FF2B5EF4-FFF2-40B4-BE49-F238E27FC236}">
                  <a16:creationId xmlns:a16="http://schemas.microsoft.com/office/drawing/2014/main" id="{605C22F8-DC0D-7D48-87AC-E9AE1A7AA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88239" y="4626847"/>
              <a:ext cx="2222997" cy="1667250"/>
            </a:xfrm>
            <a:prstGeom prst="rect">
              <a:avLst/>
            </a:prstGeom>
          </p:spPr>
        </p:pic>
        <p:pic>
          <p:nvPicPr>
            <p:cNvPr id="7" name="Picture 6" descr="A picture containing text, road, sky, outdoor&#10;&#10;Description automatically generated">
              <a:extLst>
                <a:ext uri="{FF2B5EF4-FFF2-40B4-BE49-F238E27FC236}">
                  <a16:creationId xmlns:a16="http://schemas.microsoft.com/office/drawing/2014/main" id="{1FC5DAC2-2A2D-8A83-6167-53AECCC4D5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155"/>
            <a:stretch/>
          </p:blipFill>
          <p:spPr>
            <a:xfrm>
              <a:off x="9688239" y="2836440"/>
              <a:ext cx="2222997" cy="1721552"/>
            </a:xfrm>
            <a:prstGeom prst="rect">
              <a:avLst/>
            </a:prstGeom>
          </p:spPr>
        </p:pic>
        <p:pic>
          <p:nvPicPr>
            <p:cNvPr id="8" name="Picture 7" descr="A picture containing sky, road, outdoor, truck&#10;&#10;Description automatically generated">
              <a:extLst>
                <a:ext uri="{FF2B5EF4-FFF2-40B4-BE49-F238E27FC236}">
                  <a16:creationId xmlns:a16="http://schemas.microsoft.com/office/drawing/2014/main" id="{01B81689-DB8A-FD60-C949-4097844A4A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33271"/>
            <a:stretch/>
          </p:blipFill>
          <p:spPr>
            <a:xfrm>
              <a:off x="6184933" y="2836440"/>
              <a:ext cx="3439890" cy="1721552"/>
            </a:xfrm>
            <a:prstGeom prst="rect">
              <a:avLst/>
            </a:prstGeom>
          </p:spPr>
        </p:pic>
        <p:pic>
          <p:nvPicPr>
            <p:cNvPr id="10" name="Picture 9" descr="A picture containing sky, outdoor, road, tarmac&#10;&#10;Description automatically generated">
              <a:extLst>
                <a:ext uri="{FF2B5EF4-FFF2-40B4-BE49-F238E27FC236}">
                  <a16:creationId xmlns:a16="http://schemas.microsoft.com/office/drawing/2014/main" id="{197D1E05-0015-B3E7-3632-0D4A0D1CD8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003" b="9687"/>
            <a:stretch/>
          </p:blipFill>
          <p:spPr>
            <a:xfrm>
              <a:off x="9688240" y="1264274"/>
              <a:ext cx="2222996" cy="1489023"/>
            </a:xfrm>
            <a:prstGeom prst="rect">
              <a:avLst/>
            </a:prstGeom>
          </p:spPr>
        </p:pic>
        <p:pic>
          <p:nvPicPr>
            <p:cNvPr id="11" name="Picture 10" descr="A picture containing text, sky, outdoor, road&#10;&#10;Description automatically generated">
              <a:extLst>
                <a:ext uri="{FF2B5EF4-FFF2-40B4-BE49-F238E27FC236}">
                  <a16:creationId xmlns:a16="http://schemas.microsoft.com/office/drawing/2014/main" id="{7C19A917-72CA-A660-7CCC-B7F5C0E072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5199"/>
            <a:stretch/>
          </p:blipFill>
          <p:spPr>
            <a:xfrm>
              <a:off x="6184933" y="1264274"/>
              <a:ext cx="3439890" cy="1487673"/>
            </a:xfrm>
            <a:prstGeom prst="rect">
              <a:avLst/>
            </a:prstGeom>
          </p:spPr>
        </p:pic>
      </p:grpSp>
      <p:sp>
        <p:nvSpPr>
          <p:cNvPr id="14" name="Subtitle 5">
            <a:extLst>
              <a:ext uri="{FF2B5EF4-FFF2-40B4-BE49-F238E27FC236}">
                <a16:creationId xmlns:a16="http://schemas.microsoft.com/office/drawing/2014/main" id="{39D4A7CF-BF49-D0D3-9E37-91527DB4C00D}"/>
              </a:ext>
            </a:extLst>
          </p:cNvPr>
          <p:cNvSpPr txBox="1">
            <a:spLocks/>
          </p:cNvSpPr>
          <p:nvPr/>
        </p:nvSpPr>
        <p:spPr>
          <a:xfrm>
            <a:off x="609600" y="771419"/>
            <a:ext cx="10972800" cy="400110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b="1" i="0" kern="1200">
                <a:solidFill>
                  <a:schemeClr val="accent2"/>
                </a:solidFill>
                <a:latin typeface="Gotham" pitchFamily="50" charset="0"/>
                <a:ea typeface="+mn-ea"/>
                <a:cs typeface="Gotham" pitchFamily="50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B86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u="none" strike="noStrike" kern="1200" cap="all" spc="0" normalizeH="0" baseline="0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CASE STUDY – CRISP Project Package C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7966D1-B28D-6218-73DD-8FB3761616B8}"/>
              </a:ext>
            </a:extLst>
          </p:cNvPr>
          <p:cNvSpPr txBox="1"/>
          <p:nvPr/>
        </p:nvSpPr>
        <p:spPr>
          <a:xfrm>
            <a:off x="2032948" y="4075477"/>
            <a:ext cx="4151985" cy="138499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171450" indent="-171450">
              <a:spcBef>
                <a:spcPct val="0"/>
              </a:spcBef>
              <a:buClr>
                <a:srgbClr val="0B68B1"/>
              </a:buClr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200" dirty="0">
                <a:latin typeface="Gotham" pitchFamily="2" charset="0"/>
                <a:cs typeface="Gotham" pitchFamily="2" charset="0"/>
              </a:rPr>
              <a:t>Export handling in Singapore, 	</a:t>
            </a:r>
          </a:p>
          <a:p>
            <a:pPr marL="171450" indent="-171450">
              <a:spcBef>
                <a:spcPct val="0"/>
              </a:spcBef>
              <a:buClr>
                <a:srgbClr val="0B68B1"/>
              </a:buClr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200" dirty="0">
                <a:latin typeface="Gotham" pitchFamily="2" charset="0"/>
                <a:cs typeface="Gotham" pitchFamily="2" charset="0"/>
              </a:rPr>
              <a:t>Arrange road transport with </a:t>
            </a:r>
            <a:r>
              <a:rPr lang="en-US" sz="1200" dirty="0" err="1">
                <a:latin typeface="Gotham" pitchFamily="2" charset="0"/>
                <a:cs typeface="Gotham" pitchFamily="2" charset="0"/>
              </a:rPr>
              <a:t>Haulier</a:t>
            </a:r>
            <a:r>
              <a:rPr lang="en-US" sz="1200" dirty="0">
                <a:latin typeface="Gotham" pitchFamily="2" charset="0"/>
                <a:cs typeface="Gotham" pitchFamily="2" charset="0"/>
              </a:rPr>
              <a:t> from Jurong Island to PSA port or Jurong Port</a:t>
            </a:r>
          </a:p>
          <a:p>
            <a:pPr marL="171450" indent="-171450">
              <a:spcBef>
                <a:spcPct val="0"/>
              </a:spcBef>
              <a:buClr>
                <a:srgbClr val="0B68B1"/>
              </a:buClr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200" dirty="0">
                <a:latin typeface="Gotham" pitchFamily="2" charset="0"/>
                <a:cs typeface="Gotham" pitchFamily="2" charset="0"/>
              </a:rPr>
              <a:t>Site co-ordination with TR site team of the project </a:t>
            </a:r>
          </a:p>
          <a:p>
            <a:pPr marL="171450" indent="-171450">
              <a:spcBef>
                <a:spcPct val="0"/>
              </a:spcBef>
              <a:buClr>
                <a:srgbClr val="0B68B1"/>
              </a:buClr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200" dirty="0">
                <a:latin typeface="Gotham" pitchFamily="2" charset="0"/>
                <a:cs typeface="Gotham" pitchFamily="2" charset="0"/>
              </a:rPr>
              <a:t>Co-ordination with Agents and Carrier</a:t>
            </a:r>
          </a:p>
          <a:p>
            <a:pPr algn="l">
              <a:buClr>
                <a:srgbClr val="0B68B1"/>
              </a:buClr>
            </a:pPr>
            <a:endParaRPr lang="en-VN" sz="1200" dirty="0">
              <a:latin typeface="Gotham" pitchFamily="2" charset="0"/>
              <a:cs typeface="Gotham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AFB483AC-7646-64D4-423B-CAD3D84D2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1829" y="6057645"/>
            <a:ext cx="5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C6C06-AE23-5E4F-9A17-3EC4411F23E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OTHAM-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03214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146</Words>
  <Application>Microsoft Macintosh PowerPoint</Application>
  <PresentationFormat>Widescreen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Aptos</vt:lpstr>
      <vt:lpstr>Arial</vt:lpstr>
      <vt:lpstr>Calibri</vt:lpstr>
      <vt:lpstr>Conthrax Heavy</vt:lpstr>
      <vt:lpstr>Conthrax Heavy</vt:lpstr>
      <vt:lpstr>Conthrax Sb</vt:lpstr>
      <vt:lpstr>Gotham</vt:lpstr>
      <vt:lpstr>Gotham Medium</vt:lpstr>
      <vt:lpstr>GOTHAM-BOOK</vt:lpstr>
      <vt:lpstr>GOTHAM-MEDIUM</vt:lpstr>
      <vt:lpstr>FLS</vt:lpstr>
      <vt:lpstr>PROJECT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REFERENCES</dc:title>
  <dc:creator>Anh Phuong Nguyen</dc:creator>
  <cp:lastModifiedBy>hv@mg.limited</cp:lastModifiedBy>
  <cp:revision>8</cp:revision>
  <dcterms:created xsi:type="dcterms:W3CDTF">2025-03-05T09:08:08Z</dcterms:created>
  <dcterms:modified xsi:type="dcterms:W3CDTF">2025-04-21T12:02:34Z</dcterms:modified>
</cp:coreProperties>
</file>