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 varScale="1">
        <p:scale>
          <a:sx n="110" d="100"/>
          <a:sy n="110" d="100"/>
        </p:scale>
        <p:origin x="92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8564D-7373-47CF-9B02-B1056EF59875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65378-DC92-451E-A753-AA640EA0F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9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0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7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02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3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1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8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86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97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1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65219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58648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67363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36949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92123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5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5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3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43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16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52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7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4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0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26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88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53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0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5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091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2F0F44-5D9C-D9F1-90D8-0F03162E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97126-B119-724B-3875-27DEAC7EEC37}"/>
              </a:ext>
            </a:extLst>
          </p:cNvPr>
          <p:cNvSpPr txBox="1"/>
          <p:nvPr/>
        </p:nvSpPr>
        <p:spPr>
          <a:xfrm>
            <a:off x="441085" y="6263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6" name="Google Shape;1619;p27">
            <a:extLst>
              <a:ext uri="{FF2B5EF4-FFF2-40B4-BE49-F238E27FC236}">
                <a16:creationId xmlns:a16="http://schemas.microsoft.com/office/drawing/2014/main" id="{078E41EB-4A4C-6BD2-EEC8-A72F6C88126D}"/>
              </a:ext>
            </a:extLst>
          </p:cNvPr>
          <p:cNvSpPr txBox="1"/>
          <p:nvPr/>
        </p:nvSpPr>
        <p:spPr>
          <a:xfrm>
            <a:off x="617581" y="229662"/>
            <a:ext cx="10515600" cy="58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2400"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rgbClr val="1467B1"/>
                </a:solidFill>
                <a:latin typeface="Conthrax Heavy" panose="020B0907020201080204" pitchFamily="34" charset="0"/>
                <a:cs typeface="Arial"/>
                <a:sym typeface="Arial"/>
              </a:rPr>
              <a:t>PROJECT REFERENCES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THRAX HEAVY" panose="020B0907020201080204" pitchFamily="34" charset="0"/>
              <a:cs typeface="Arial"/>
              <a:sym typeface="Arial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42DA078-B39E-7819-C5F3-47B25C7C9D37}"/>
              </a:ext>
            </a:extLst>
          </p:cNvPr>
          <p:cNvSpPr txBox="1">
            <a:spLocks/>
          </p:cNvSpPr>
          <p:nvPr/>
        </p:nvSpPr>
        <p:spPr>
          <a:xfrm>
            <a:off x="617581" y="875951"/>
            <a:ext cx="11647976" cy="3657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srgbClr val="46B867"/>
                </a:solidFill>
                <a:effectLst/>
                <a:uLnTx/>
                <a:uFillTx/>
                <a:latin typeface="Gotham Medium" pitchFamily="50" charset="0"/>
                <a:ea typeface="+mn-ea"/>
                <a:cs typeface="Gotham Medium" pitchFamily="50" charset="0"/>
              </a:rPr>
              <a:t>Case Study – 354m3, 173 </a:t>
            </a:r>
            <a:r>
              <a:rPr kumimoji="0" lang="en-US" sz="2000" b="0" i="0" u="none" strike="noStrike" kern="1200" cap="all" spc="0" normalizeH="0" baseline="0" noProof="0" dirty="0" err="1">
                <a:ln>
                  <a:noFill/>
                </a:ln>
                <a:solidFill>
                  <a:srgbClr val="46B867"/>
                </a:solidFill>
                <a:effectLst/>
                <a:uLnTx/>
                <a:uFillTx/>
                <a:latin typeface="Gotham Medium" pitchFamily="50" charset="0"/>
                <a:ea typeface="+mn-ea"/>
                <a:cs typeface="Gotham Medium" pitchFamily="50" charset="0"/>
              </a:rPr>
              <a:t>tONS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srgbClr val="46B867"/>
                </a:solidFill>
                <a:effectLst/>
                <a:uLnTx/>
                <a:uFillTx/>
                <a:latin typeface="Gotham Medium" pitchFamily="50" charset="0"/>
                <a:ea typeface="+mn-ea"/>
                <a:cs typeface="Gotham Medium" pitchFamily="50" charset="0"/>
              </a:rPr>
              <a:t> pre-carriage and port handling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1FD3BCB-C54D-9C53-FBAE-97EE47393091}"/>
              </a:ext>
            </a:extLst>
          </p:cNvPr>
          <p:cNvSpPr txBox="1">
            <a:spLocks/>
          </p:cNvSpPr>
          <p:nvPr/>
        </p:nvSpPr>
        <p:spPr>
          <a:xfrm>
            <a:off x="638424" y="1312975"/>
            <a:ext cx="4644640" cy="11096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kumimoji="0" lang="en-US" sz="1200" u="none" strike="noStrike" kern="1200" cap="none" spc="0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ea typeface="Tahoma" pitchFamily="34" charset="0"/>
                <a:cs typeface="Gotham Medium" pitchFamily="2" charset="0"/>
              </a:rPr>
              <a:t>Volume:</a:t>
            </a:r>
            <a:r>
              <a:rPr kumimoji="0" lang="en-US" sz="1200" u="none" strike="noStrike" kern="1200" cap="none" spc="0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" pitchFamily="2" charset="0"/>
                <a:ea typeface="Tahoma" pitchFamily="34" charset="0"/>
                <a:cs typeface="Gotham" pitchFamily="2" charset="0"/>
              </a:rPr>
              <a:t>	</a:t>
            </a:r>
            <a:r>
              <a:rPr kumimoji="0" lang="en-US" sz="1200" u="none" strike="noStrike" kern="1200" cap="none" spc="0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Tahoma" pitchFamily="34" charset="0"/>
                <a:cs typeface="Gotham" pitchFamily="2" charset="0"/>
              </a:rPr>
              <a:t>354 m3 ,173tons heavy 1x145tons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kumimoji="0" lang="en-US" sz="1200" u="none" strike="noStrike" kern="1200" cap="none" spc="0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Tahoma" pitchFamily="34" charset="0"/>
                <a:cs typeface="Gotham" pitchFamily="2" charset="0"/>
              </a:rPr>
              <a:t>	25 packages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ea typeface="Tahoma" pitchFamily="34" charset="0"/>
                <a:cs typeface="Gotham Medium" pitchFamily="2" charset="0"/>
              </a:rPr>
              <a:t>Origin:</a:t>
            </a:r>
            <a:r>
              <a:rPr kumimoji="0" lang="en-US" sz="1200" u="none" strike="noStrike" kern="1200" cap="none" spc="0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Tahoma" pitchFamily="34" charset="0"/>
                <a:cs typeface="Gotham" pitchFamily="2" charset="0"/>
              </a:rPr>
              <a:t>	Shanghai port, China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ea typeface="Tahoma" pitchFamily="34" charset="0"/>
                <a:cs typeface="Gotham Medium" pitchFamily="2" charset="0"/>
              </a:rPr>
              <a:t>Destination:</a:t>
            </a:r>
            <a:r>
              <a:rPr kumimoji="0" lang="en-US" sz="1200" u="none" strike="noStrike" kern="1200" cap="none" spc="0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" pitchFamily="2" charset="0"/>
                <a:ea typeface="Tahoma" pitchFamily="34" charset="0"/>
                <a:cs typeface="Gotham" pitchFamily="2" charset="0"/>
              </a:rPr>
              <a:t>	</a:t>
            </a:r>
            <a:r>
              <a:rPr kumimoji="0" lang="en-US" sz="1200" u="none" strike="noStrike" kern="1200" cap="none" spc="0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Tahoma" pitchFamily="34" charset="0"/>
                <a:cs typeface="Gotham" pitchFamily="2" charset="0"/>
              </a:rPr>
              <a:t>Hai Phong,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Tahoma" pitchFamily="34" charset="0"/>
                <a:cs typeface="Gotham" pitchFamily="2" charset="0"/>
              </a:rPr>
              <a:t> </a:t>
            </a:r>
            <a:r>
              <a:rPr kumimoji="0" lang="en-US" sz="120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Tahoma" pitchFamily="34" charset="0"/>
                <a:cs typeface="Gotham" pitchFamily="2" charset="0"/>
              </a:rPr>
              <a:t>VietNam</a:t>
            </a:r>
            <a:r>
              <a:rPr kumimoji="0" lang="en-US" sz="1200" u="none" strike="noStrike" kern="1200" cap="none" spc="0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Tahoma" pitchFamily="34" charset="0"/>
                <a:cs typeface="Gotham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endParaRPr kumimoji="0" lang="en-US" sz="1200" u="none" strike="noStrike" kern="1200" cap="none" spc="0" normalizeH="0" baseline="0" noProof="0" dirty="0">
              <a:ln w="50800"/>
              <a:solidFill>
                <a:srgbClr val="005FAA"/>
              </a:solidFill>
              <a:effectLst/>
              <a:uLnTx/>
              <a:uFillTx/>
              <a:latin typeface="Gotham" pitchFamily="2" charset="0"/>
              <a:ea typeface="Tahoma" pitchFamily="34" charset="0"/>
              <a:cs typeface="Gotham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ea typeface="Tahoma" pitchFamily="34" charset="0"/>
                <a:cs typeface="Gotham Medium" pitchFamily="2" charset="0"/>
              </a:rPr>
              <a:t>Scope:</a:t>
            </a:r>
            <a:r>
              <a:rPr kumimoji="0" lang="en-US" sz="1200" u="none" strike="noStrike" kern="1200" cap="none" spc="0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" pitchFamily="2" charset="0"/>
                <a:ea typeface="Tahoma" pitchFamily="34" charset="0"/>
                <a:cs typeface="Gotham" pitchFamily="2" charset="0"/>
              </a:rPr>
              <a:t> 	</a:t>
            </a:r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Gotham" pitchFamily="2" charset="0"/>
              <a:ea typeface="Tahoma" pitchFamily="34" charset="0"/>
              <a:cs typeface="Gotham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7ABA9-1976-F643-FF2E-663A97ED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383" y="1414870"/>
            <a:ext cx="2761210" cy="2070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F65D31-2A59-E061-F47F-935081551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035" y="1421201"/>
            <a:ext cx="2761210" cy="2064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7B2F44-F8BC-2D5D-37D3-B31235E92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275" y="3687823"/>
            <a:ext cx="1796245" cy="1947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D96564-650F-3EE4-10F4-6D3461103B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280" y="3687823"/>
            <a:ext cx="1973935" cy="1947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C6567D-28BE-C536-6E95-2AE218516E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3383" y="3687823"/>
            <a:ext cx="1683132" cy="19470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739431-CACB-DE74-0EF1-261EAE7B2B1B}"/>
              </a:ext>
            </a:extLst>
          </p:cNvPr>
          <p:cNvSpPr txBox="1"/>
          <p:nvPr/>
        </p:nvSpPr>
        <p:spPr>
          <a:xfrm>
            <a:off x="1309767" y="2199299"/>
            <a:ext cx="4292380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+mn-ea"/>
                <a:cs typeface="Gotham" pitchFamily="2" charset="0"/>
              </a:rPr>
              <a:t>Pre-carriage from </a:t>
            </a:r>
            <a:r>
              <a:rPr kumimoji="0" lang="en-US" sz="120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+mn-ea"/>
                <a:cs typeface="Gotham" pitchFamily="2" charset="0"/>
              </a:rPr>
              <a:t>Changzhu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+mn-ea"/>
                <a:cs typeface="Gotham" pitchFamily="2" charset="0"/>
              </a:rPr>
              <a:t> factory and pre-carriage to Shanghai port </a:t>
            </a:r>
          </a:p>
          <a:p>
            <a:pPr marL="9144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+mn-ea"/>
                <a:cs typeface="Gotham" pitchFamily="2" charset="0"/>
              </a:rPr>
              <a:t>Port handling and discharge to FAS</a:t>
            </a:r>
          </a:p>
          <a:p>
            <a:pPr marL="9144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+mn-ea"/>
                <a:cs typeface="Gotham" pitchFamily="2" charset="0"/>
              </a:rPr>
              <a:t>Pre-carriage and port handling incl appropriate cargo stow arrangements. Cargo hold preparation for loading by FLS own stevedores </a:t>
            </a:r>
          </a:p>
          <a:p>
            <a:pPr marL="9144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+mn-ea"/>
                <a:cs typeface="Gotham" pitchFamily="2" charset="0"/>
              </a:rPr>
              <a:t>Discharge and load  under supervision by FLS supervisor </a:t>
            </a:r>
          </a:p>
          <a:p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271723376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86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(Wasco/Total)</dc:title>
  <dc:creator>Anh Phuong Nguyen</dc:creator>
  <cp:lastModifiedBy>hv@mg.limited</cp:lastModifiedBy>
  <cp:revision>19</cp:revision>
  <dcterms:created xsi:type="dcterms:W3CDTF">2025-03-05T08:52:52Z</dcterms:created>
  <dcterms:modified xsi:type="dcterms:W3CDTF">2025-04-18T08:51:25Z</dcterms:modified>
</cp:coreProperties>
</file>