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86"/>
  </p:normalViewPr>
  <p:slideViewPr>
    <p:cSldViewPr snapToGrid="0">
      <p:cViewPr>
        <p:scale>
          <a:sx n="105" d="100"/>
          <a:sy n="105" d="100"/>
        </p:scale>
        <p:origin x="65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30" name="Text Placeholder 1">
            <a:extLst>
              <a:ext uri="{FF2B5EF4-FFF2-40B4-BE49-F238E27FC236}">
                <a16:creationId xmlns:a16="http://schemas.microsoft.com/office/drawing/2014/main" id="{754744EB-0260-C7B5-FAD0-47309587F1F9}"/>
              </a:ext>
            </a:extLst>
          </p:cNvPr>
          <p:cNvSpPr txBox="1">
            <a:spLocks/>
          </p:cNvSpPr>
          <p:nvPr/>
        </p:nvSpPr>
        <p:spPr>
          <a:xfrm>
            <a:off x="640132" y="1293443"/>
            <a:ext cx="5009210" cy="1569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</a:t>
            </a:r>
            <a:r>
              <a:rPr lang="en-US" sz="1200" b="1" dirty="0">
                <a:solidFill>
                  <a:srgbClr val="005FAA"/>
                </a:solidFill>
                <a:latin typeface="Gotham" pitchFamily="50" charset="0"/>
                <a:cs typeface="Gotham" pitchFamily="50" charset="0"/>
              </a:rPr>
              <a:t> </a:t>
            </a: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Name</a:t>
            </a:r>
            <a:r>
              <a:rPr lang="en-US" sz="1200" b="1" dirty="0">
                <a:solidFill>
                  <a:srgbClr val="005FAA"/>
                </a:solidFill>
                <a:latin typeface="Gotham" pitchFamily="50" charset="0"/>
                <a:cs typeface="Gotham" pitchFamily="50" charset="0"/>
              </a:rPr>
              <a:t>:	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50" charset="0"/>
                <a:cs typeface="Gotham" pitchFamily="50" charset="0"/>
              </a:rPr>
              <a:t>Heavy equipment – 4 x 6015b acc</a:t>
            </a: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Client /EPC: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50" charset="0"/>
                <a:cs typeface="Gotham" pitchFamily="50" charset="0"/>
              </a:rPr>
              <a:t>	Caterpillar INC</a:t>
            </a: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Cargo</a:t>
            </a:r>
            <a:r>
              <a:rPr lang="en-US" sz="1200" b="1" dirty="0">
                <a:solidFill>
                  <a:srgbClr val="005FAA"/>
                </a:solidFill>
                <a:latin typeface="Gotham" pitchFamily="50" charset="0"/>
                <a:cs typeface="Gotham" pitchFamily="50" charset="0"/>
              </a:rPr>
              <a:t>: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50" charset="0"/>
                <a:cs typeface="Gotham" pitchFamily="50" charset="0"/>
              </a:rPr>
              <a:t>	Heavy equipment – 4 x 6015B ACC</a:t>
            </a: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1D1D1B"/>
                </a:solidFill>
                <a:latin typeface="Gotham" pitchFamily="50" charset="0"/>
                <a:cs typeface="Gotham" pitchFamily="50" charset="0"/>
              </a:rPr>
              <a:t>	236.43 m3 (135,165 kg)</a:t>
            </a: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Shipper</a:t>
            </a:r>
            <a:r>
              <a:rPr lang="en-US" sz="1200" b="1" dirty="0">
                <a:ln w="50800"/>
                <a:solidFill>
                  <a:srgbClr val="005FAA"/>
                </a:solidFill>
                <a:latin typeface="Gotham" pitchFamily="50" charset="0"/>
                <a:cs typeface="Gotham" pitchFamily="50" charset="0"/>
              </a:rPr>
              <a:t>: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50" charset="0"/>
                <a:cs typeface="Gotham" pitchFamily="50" charset="0"/>
              </a:rPr>
              <a:t>	Caterpillar, </a:t>
            </a:r>
            <a:r>
              <a:rPr lang="en-US" sz="1200" dirty="0" err="1">
                <a:ln w="50800"/>
                <a:solidFill>
                  <a:srgbClr val="1D1D1B"/>
                </a:solidFill>
                <a:latin typeface="Gotham" pitchFamily="50" charset="0"/>
                <a:cs typeface="Gotham" pitchFamily="50" charset="0"/>
              </a:rPr>
              <a:t>Batam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50" charset="0"/>
                <a:cs typeface="Gotham" pitchFamily="50" charset="0"/>
              </a:rPr>
              <a:t>, Indonesia </a:t>
            </a: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  <a:r>
              <a:rPr lang="en-US" sz="1200" b="1" dirty="0">
                <a:ln w="50800"/>
                <a:solidFill>
                  <a:srgbClr val="005FAA"/>
                </a:solidFill>
                <a:latin typeface="Gotham" pitchFamily="50" charset="0"/>
                <a:cs typeface="Gotham" pitchFamily="50" charset="0"/>
              </a:rPr>
              <a:t>	</a:t>
            </a:r>
            <a:r>
              <a:rPr lang="it-IT" sz="1200" dirty="0">
                <a:ln w="50800"/>
                <a:solidFill>
                  <a:srgbClr val="1D1D1B"/>
                </a:solidFill>
                <a:latin typeface="Gotham" pitchFamily="50" charset="0"/>
                <a:cs typeface="Gotham" pitchFamily="50" charset="0"/>
              </a:rPr>
              <a:t>Durban (South Africa) &amp; Luanda (Angola) </a:t>
            </a:r>
          </a:p>
          <a:p>
            <a:pPr>
              <a:spcBef>
                <a:spcPct val="0"/>
              </a:spcBef>
              <a:buClrTx/>
              <a:tabLst>
                <a:tab pos="1371600" algn="l"/>
              </a:tabLst>
              <a:defRPr/>
            </a:pPr>
            <a:endParaRPr lang="en-US" sz="1200" b="1" dirty="0">
              <a:ln w="50800"/>
              <a:solidFill>
                <a:srgbClr val="005FAA"/>
              </a:solidFill>
              <a:latin typeface="Gotham" pitchFamily="50" charset="0"/>
              <a:cs typeface="Gotham" pitchFamily="50" charset="0"/>
            </a:endParaRP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</a:t>
            </a:r>
            <a:r>
              <a:rPr lang="en-US" sz="1200" b="1" dirty="0">
                <a:ln w="50800"/>
                <a:solidFill>
                  <a:srgbClr val="005FAA"/>
                </a:solidFill>
                <a:latin typeface="Gotham" pitchFamily="50" charset="0"/>
                <a:cs typeface="Gotham" pitchFamily="50" charset="0"/>
              </a:rPr>
              <a:t>:	</a:t>
            </a:r>
          </a:p>
        </p:txBody>
      </p:sp>
      <p:sp>
        <p:nvSpPr>
          <p:cNvPr id="131" name="Subtitle 5">
            <a:extLst>
              <a:ext uri="{FF2B5EF4-FFF2-40B4-BE49-F238E27FC236}">
                <a16:creationId xmlns:a16="http://schemas.microsoft.com/office/drawing/2014/main" id="{4BDA2409-CD49-86BD-6372-9050C397E93E}"/>
              </a:ext>
            </a:extLst>
          </p:cNvPr>
          <p:cNvSpPr txBox="1">
            <a:spLocks/>
          </p:cNvSpPr>
          <p:nvPr/>
        </p:nvSpPr>
        <p:spPr>
          <a:xfrm>
            <a:off x="579068" y="742916"/>
            <a:ext cx="10972800" cy="369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all" dirty="0">
                <a:solidFill>
                  <a:srgbClr val="4AC470"/>
                </a:solidFill>
                <a:latin typeface="Gotham Medium" pitchFamily="2" charset="0"/>
                <a:cs typeface="Gotham Medium" pitchFamily="2" charset="0"/>
              </a:rPr>
              <a:t>CASE STUDY –  </a:t>
            </a:r>
            <a:r>
              <a:rPr lang="en-US" sz="2000" dirty="0">
                <a:solidFill>
                  <a:srgbClr val="4AC470"/>
                </a:solidFill>
                <a:latin typeface="Gotham Medium" pitchFamily="2" charset="0"/>
                <a:cs typeface="Gotham Medium" pitchFamily="2" charset="0"/>
              </a:rPr>
              <a:t>HEAVY EQUIPMENT – 4 X 6015B ACC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4D0FBAC9-7D00-9026-FDA8-0802E94A6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5771916" y="1293443"/>
            <a:ext cx="5699257" cy="4086392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CF7EEFB4-9FEB-CAA2-35A1-3D272FE69ED1}"/>
              </a:ext>
            </a:extLst>
          </p:cNvPr>
          <p:cNvSpPr txBox="1"/>
          <p:nvPr/>
        </p:nvSpPr>
        <p:spPr>
          <a:xfrm>
            <a:off x="2066794" y="2580362"/>
            <a:ext cx="3582548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Chartering of Breakbulk from </a:t>
            </a:r>
            <a:r>
              <a:rPr kumimoji="0" lang="en-US" sz="1200" b="0" u="none" strike="noStrike" kern="120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Batam</a:t>
            </a:r>
            <a:r>
              <a:rPr kumimoji="0" lang="en-US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 to Durban &amp; Luanda via Singapore Port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Transport cargo from CIB to Batu </a:t>
            </a:r>
            <a:r>
              <a:rPr kumimoji="0" lang="en-US" sz="1200" b="0" u="none" strike="noStrike" kern="120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Ampar</a:t>
            </a:r>
            <a:r>
              <a:rPr kumimoji="0" lang="en-US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 Port &amp; from CIB to SCN Port </a:t>
            </a:r>
            <a:r>
              <a:rPr kumimoji="0" lang="en-US" sz="1200" b="0" u="none" strike="noStrike" kern="120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Kabil</a:t>
            </a:r>
            <a:r>
              <a:rPr kumimoji="0" lang="en-US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Port Supervision in </a:t>
            </a:r>
            <a:r>
              <a:rPr kumimoji="0" lang="en-GB" sz="1200" b="0" u="none" strike="noStrike" kern="120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Batam</a:t>
            </a:r>
            <a:r>
              <a:rPr kumimoji="0" lang="en-GB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 for loading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Arrangement and procurement of lifting gears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Transferred onto Barge to Singapore Port</a:t>
            </a:r>
          </a:p>
          <a:p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117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25</cp:revision>
  <dcterms:created xsi:type="dcterms:W3CDTF">2025-03-05T08:42:18Z</dcterms:created>
  <dcterms:modified xsi:type="dcterms:W3CDTF">2025-04-21T06:56:23Z</dcterms:modified>
</cp:coreProperties>
</file>