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>
        <p:scale>
          <a:sx n="100" d="100"/>
          <a:sy n="100" d="100"/>
        </p:scale>
        <p:origin x="112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121" name="Subtitle 5">
            <a:extLst>
              <a:ext uri="{FF2B5EF4-FFF2-40B4-BE49-F238E27FC236}">
                <a16:creationId xmlns:a16="http://schemas.microsoft.com/office/drawing/2014/main" id="{FCC9E50E-4130-54EC-6532-DB72CF86EB37}"/>
              </a:ext>
            </a:extLst>
          </p:cNvPr>
          <p:cNvSpPr txBox="1">
            <a:spLocks/>
          </p:cNvSpPr>
          <p:nvPr/>
        </p:nvSpPr>
        <p:spPr>
          <a:xfrm>
            <a:off x="579068" y="701972"/>
            <a:ext cx="10972800" cy="4440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cap="all" dirty="0">
                <a:solidFill>
                  <a:srgbClr val="00B050"/>
                </a:solidFill>
                <a:latin typeface="Gotham Medium" pitchFamily="2" charset="0"/>
                <a:cs typeface="Gotham Medium" pitchFamily="2" charset="0"/>
              </a:rPr>
              <a:t>CASE STUDY – Freeport </a:t>
            </a:r>
            <a:r>
              <a:rPr lang="en-US" sz="2000" cap="all" dirty="0" err="1">
                <a:solidFill>
                  <a:srgbClr val="00B050"/>
                </a:solidFill>
                <a:latin typeface="Gotham Medium" pitchFamily="2" charset="0"/>
                <a:cs typeface="Gotham Medium" pitchFamily="2" charset="0"/>
              </a:rPr>
              <a:t>lng</a:t>
            </a:r>
            <a:r>
              <a:rPr lang="en-US" sz="2000" cap="all" dirty="0">
                <a:solidFill>
                  <a:srgbClr val="00B050"/>
                </a:solidFill>
                <a:latin typeface="Gotham Medium" pitchFamily="2" charset="0"/>
                <a:cs typeface="Gotham Medium" pitchFamily="2" charset="0"/>
              </a:rPr>
              <a:t> </a:t>
            </a:r>
            <a:r>
              <a:rPr lang="en-US" sz="2000" cap="all" dirty="0" err="1">
                <a:solidFill>
                  <a:srgbClr val="00B050"/>
                </a:solidFill>
                <a:latin typeface="Gotham Medium" pitchFamily="2" charset="0"/>
                <a:cs typeface="Gotham Medium" pitchFamily="2" charset="0"/>
              </a:rPr>
              <a:t>houston</a:t>
            </a:r>
            <a:endParaRPr lang="en-US" sz="2000" cap="all" dirty="0">
              <a:solidFill>
                <a:srgbClr val="00B050"/>
              </a:solidFill>
              <a:latin typeface="Gotham Medium" pitchFamily="2" charset="0"/>
              <a:cs typeface="Gotham Medium" pitchFamily="2" charset="0"/>
            </a:endParaRPr>
          </a:p>
          <a:p>
            <a:endParaRPr lang="en-US" sz="2000" cap="all" dirty="0"/>
          </a:p>
        </p:txBody>
      </p:sp>
      <p:sp>
        <p:nvSpPr>
          <p:cNvPr id="122" name="object 3">
            <a:extLst>
              <a:ext uri="{FF2B5EF4-FFF2-40B4-BE49-F238E27FC236}">
                <a16:creationId xmlns:a16="http://schemas.microsoft.com/office/drawing/2014/main" id="{E4BBE149-DDD8-4A68-960E-0236D6DBDE91}"/>
              </a:ext>
            </a:extLst>
          </p:cNvPr>
          <p:cNvSpPr txBox="1"/>
          <p:nvPr/>
        </p:nvSpPr>
        <p:spPr>
          <a:xfrm>
            <a:off x="654551" y="1153433"/>
            <a:ext cx="2012449" cy="138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Name: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Owner: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Volume: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Commodity: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Origin: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Destination: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Duration:</a:t>
            </a:r>
          </a:p>
        </p:txBody>
      </p:sp>
      <p:sp>
        <p:nvSpPr>
          <p:cNvPr id="123" name="object 4">
            <a:extLst>
              <a:ext uri="{FF2B5EF4-FFF2-40B4-BE49-F238E27FC236}">
                <a16:creationId xmlns:a16="http://schemas.microsoft.com/office/drawing/2014/main" id="{906F125F-9809-8585-E5EF-17CD016E50CE}"/>
              </a:ext>
            </a:extLst>
          </p:cNvPr>
          <p:cNvSpPr txBox="1"/>
          <p:nvPr/>
        </p:nvSpPr>
        <p:spPr>
          <a:xfrm>
            <a:off x="2319874" y="1153433"/>
            <a:ext cx="3906269" cy="177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Freeport LNG Liquefaction Project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Freeport LNG Expansion, L.P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Approximately 5,370 ton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Vacuum Insulated Pipe Spools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Thailand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USA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2017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20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</p:txBody>
      </p:sp>
      <p:sp>
        <p:nvSpPr>
          <p:cNvPr id="124" name="object 5">
            <a:extLst>
              <a:ext uri="{FF2B5EF4-FFF2-40B4-BE49-F238E27FC236}">
                <a16:creationId xmlns:a16="http://schemas.microsoft.com/office/drawing/2014/main" id="{36DB33F1-FC74-3029-F3FC-44EC5D148EDD}"/>
              </a:ext>
            </a:extLst>
          </p:cNvPr>
          <p:cNvSpPr txBox="1"/>
          <p:nvPr/>
        </p:nvSpPr>
        <p:spPr>
          <a:xfrm>
            <a:off x="654551" y="2551847"/>
            <a:ext cx="5443220" cy="260328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Scope: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259EBFB-C418-3B59-EEC3-5FFB54F3A15D}"/>
              </a:ext>
            </a:extLst>
          </p:cNvPr>
          <p:cNvSpPr txBox="1"/>
          <p:nvPr/>
        </p:nvSpPr>
        <p:spPr>
          <a:xfrm>
            <a:off x="1525308" y="2599363"/>
            <a:ext cx="5586692" cy="2387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7100" indent="-228600" algn="just">
              <a:lnSpc>
                <a:spcPct val="100000"/>
              </a:lnSpc>
              <a:spcBef>
                <a:spcPts val="495"/>
              </a:spcBef>
              <a:buClr>
                <a:srgbClr val="005EAB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Packing of spools onto wooden saddles according to client’s specifications</a:t>
            </a:r>
          </a:p>
          <a:p>
            <a:pPr marL="927100" indent="-228600" algn="just">
              <a:lnSpc>
                <a:spcPct val="100000"/>
              </a:lnSpc>
              <a:spcBef>
                <a:spcPts val="495"/>
              </a:spcBef>
              <a:buClr>
                <a:srgbClr val="005EAB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Transport from factory to Laem Chabang port</a:t>
            </a:r>
          </a:p>
          <a:p>
            <a:pPr marL="927100" indent="-228600" algn="just">
              <a:lnSpc>
                <a:spcPct val="100000"/>
              </a:lnSpc>
              <a:spcBef>
                <a:spcPts val="495"/>
              </a:spcBef>
              <a:buClr>
                <a:srgbClr val="005EAB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Off-loading and storage at Laem Chabang port</a:t>
            </a:r>
          </a:p>
          <a:p>
            <a:pPr marL="927100" indent="-228600" algn="just">
              <a:lnSpc>
                <a:spcPct val="100000"/>
              </a:lnSpc>
              <a:spcBef>
                <a:spcPts val="495"/>
              </a:spcBef>
              <a:buClr>
                <a:srgbClr val="005EAB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Re-loading and FAS delivery at Laem Chabang port</a:t>
            </a:r>
          </a:p>
          <a:p>
            <a:pPr marL="927100" indent="-228600" algn="just">
              <a:lnSpc>
                <a:spcPct val="100000"/>
              </a:lnSpc>
              <a:spcBef>
                <a:spcPts val="495"/>
              </a:spcBef>
              <a:buClr>
                <a:srgbClr val="005EAB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Loading and securing onto breakbulk vessel</a:t>
            </a:r>
          </a:p>
          <a:p>
            <a:pPr marL="927100" indent="-228600" algn="just">
              <a:lnSpc>
                <a:spcPct val="100000"/>
              </a:lnSpc>
              <a:spcBef>
                <a:spcPts val="495"/>
              </a:spcBef>
              <a:buClr>
                <a:srgbClr val="005EAB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Breakbulk ocean freight from Laem Chabang port to CFR Port of Houston</a:t>
            </a:r>
          </a:p>
          <a:p>
            <a:pPr marL="927100" indent="-228600" algn="just">
              <a:lnSpc>
                <a:spcPct val="100000"/>
              </a:lnSpc>
              <a:spcBef>
                <a:spcPts val="495"/>
              </a:spcBef>
              <a:buClr>
                <a:srgbClr val="005EAB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endParaRPr lang="en-US" sz="120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  <a:p>
            <a:pPr marL="927100" indent="-228600" algn="just">
              <a:lnSpc>
                <a:spcPct val="100000"/>
              </a:lnSpc>
              <a:spcBef>
                <a:spcPts val="495"/>
              </a:spcBef>
              <a:buClr>
                <a:srgbClr val="005EAB"/>
              </a:buClr>
              <a:buSzPct val="105000"/>
              <a:buFont typeface="Arial"/>
              <a:buChar char="•"/>
              <a:tabLst>
                <a:tab pos="927100" algn="l"/>
              </a:tabLst>
            </a:pPr>
            <a:endParaRPr lang="en-US" sz="120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13C437E2-29A9-D25B-7FA0-DCF0014634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295" y="2578503"/>
            <a:ext cx="3009661" cy="1681869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5DFAAFB7-48AD-6F21-C666-0DE169F32C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099" y="747870"/>
            <a:ext cx="2992054" cy="1681869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B7605CED-097E-D161-1384-A6FC57A0FF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936" y="4409136"/>
            <a:ext cx="2988093" cy="1681869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1559EDD5-F54E-6F9B-4F1C-4082B62DB3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455" y="4409136"/>
            <a:ext cx="2998114" cy="168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99</Words>
  <Application>Microsoft Macintosh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24</cp:revision>
  <dcterms:created xsi:type="dcterms:W3CDTF">2025-03-05T08:42:18Z</dcterms:created>
  <dcterms:modified xsi:type="dcterms:W3CDTF">2025-04-21T06:43:04Z</dcterms:modified>
</cp:coreProperties>
</file>