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C2F0F44-5D9C-D9F1-90D8-0F03162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pic>
        <p:nvPicPr>
          <p:cNvPr id="21" name="Google Shape;1622;p27">
            <a:extLst>
              <a:ext uri="{FF2B5EF4-FFF2-40B4-BE49-F238E27FC236}">
                <a16:creationId xmlns:a16="http://schemas.microsoft.com/office/drawing/2014/main" id="{178CA8B2-A9BF-D264-E30F-D5C252617E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1708" y="1639033"/>
            <a:ext cx="2667474" cy="215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23;p27">
            <a:extLst>
              <a:ext uri="{FF2B5EF4-FFF2-40B4-BE49-F238E27FC236}">
                <a16:creationId xmlns:a16="http://schemas.microsoft.com/office/drawing/2014/main" id="{F8C36D6B-8A90-27BC-9353-FF1969184D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9104" y="1639033"/>
            <a:ext cx="2667474" cy="215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24;p27">
            <a:extLst>
              <a:ext uri="{FF2B5EF4-FFF2-40B4-BE49-F238E27FC236}">
                <a16:creationId xmlns:a16="http://schemas.microsoft.com/office/drawing/2014/main" id="{FBC6AD0A-1C0F-C43F-8E33-55A19119F6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1708" y="3903649"/>
            <a:ext cx="2662213" cy="215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25;p27" descr="High angle view of a city&#10;&#10;Description automatically generated with medium confidence">
            <a:extLst>
              <a:ext uri="{FF2B5EF4-FFF2-40B4-BE49-F238E27FC236}">
                <a16:creationId xmlns:a16="http://schemas.microsoft.com/office/drawing/2014/main" id="{82A259F2-C33B-8390-4B66-22181127196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9104" y="3903647"/>
            <a:ext cx="2662213" cy="215825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702819" y="228626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467B1"/>
                </a:solidFill>
                <a:effectLst/>
                <a:uLnTx/>
                <a:uFillTx/>
                <a:latin typeface="Conthrax Heavy" panose="020B0907020201080204" pitchFamily="34" charset="0"/>
                <a:ea typeface="Arial"/>
                <a:cs typeface="Arial"/>
                <a:sym typeface="Arial"/>
              </a:rPr>
              <a:t>REFERENCE PROJECTS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27" name="Google Shape;1620;p27">
            <a:extLst>
              <a:ext uri="{FF2B5EF4-FFF2-40B4-BE49-F238E27FC236}">
                <a16:creationId xmlns:a16="http://schemas.microsoft.com/office/drawing/2014/main" id="{4C3921A4-730B-F696-3A75-C9F0BD378967}"/>
              </a:ext>
            </a:extLst>
          </p:cNvPr>
          <p:cNvSpPr txBox="1"/>
          <p:nvPr/>
        </p:nvSpPr>
        <p:spPr>
          <a:xfrm>
            <a:off x="702819" y="866877"/>
            <a:ext cx="10515600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B866"/>
              </a:buClr>
              <a:buSzPts val="2000"/>
              <a:tabLst/>
              <a:defRPr/>
            </a:pP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49C46D"/>
                </a:solidFill>
                <a:effectLst/>
                <a:uLnTx/>
                <a:uFillTx/>
                <a:latin typeface="Gotham Medium" pitchFamily="2" charset="0"/>
                <a:ea typeface="Montserrat Medium"/>
                <a:cs typeface="Gotham Medium" pitchFamily="2" charset="0"/>
                <a:sym typeface="Montserrat Medium"/>
              </a:rPr>
              <a:t>CASE STUDY - STEEL STRUCTURE PROJECTS</a:t>
            </a:r>
            <a:endParaRPr kumimoji="0" sz="1400" u="none" strike="noStrike" kern="0" cap="none" spc="0" normalizeH="0" baseline="0" noProof="0" dirty="0">
              <a:ln>
                <a:noFill/>
              </a:ln>
              <a:solidFill>
                <a:srgbClr val="49C46D"/>
              </a:solidFill>
              <a:effectLst/>
              <a:uLnTx/>
              <a:uFillTx/>
              <a:latin typeface="Gotham Medium" pitchFamily="2" charset="0"/>
              <a:cs typeface="Gotham Medium" pitchFamily="2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8A7CE8-3D87-A92E-44DB-CA774C24F813}"/>
              </a:ext>
            </a:extLst>
          </p:cNvPr>
          <p:cNvSpPr txBox="1"/>
          <p:nvPr/>
        </p:nvSpPr>
        <p:spPr>
          <a:xfrm>
            <a:off x="1186000" y="2550685"/>
            <a:ext cx="4565737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68B0"/>
              </a:buClr>
              <a:buSzPts val="1200"/>
              <a:buChar char="•"/>
            </a:pPr>
            <a:r>
              <a:rPr lang="en-US" sz="1200" dirty="0"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Arranging for pre-carriage, lashing container, cleaning cargo</a:t>
            </a:r>
            <a:endParaRPr lang="en-US" sz="1200" dirty="0">
              <a:latin typeface="Gotham" pitchFamily="2" charset="0"/>
              <a:ea typeface="Verdana" panose="020B0604030504040204" pitchFamily="34" charset="0"/>
              <a:cs typeface="Gotham" pitchFamily="2" charset="0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68B0"/>
              </a:buClr>
              <a:buSzPts val="1200"/>
              <a:buChar char="•"/>
            </a:pPr>
            <a:r>
              <a:rPr lang="en-US" sz="1200" dirty="0"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operational FAS delivery and loading supervision</a:t>
            </a:r>
            <a:endParaRPr lang="en-US" sz="1200" dirty="0">
              <a:latin typeface="Gotham" pitchFamily="2" charset="0"/>
              <a:ea typeface="Verdana" panose="020B0604030504040204" pitchFamily="34" charset="0"/>
              <a:cs typeface="Gotham" pitchFamily="2" charset="0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68B0"/>
              </a:buClr>
              <a:buSzPts val="1200"/>
              <a:buChar char="•"/>
            </a:pPr>
            <a:r>
              <a:rPr lang="en-US" sz="1200" dirty="0"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Designing solutions to stacking cargo closely with port captain of the vessel</a:t>
            </a:r>
            <a:endParaRPr lang="en-US" sz="1200" dirty="0">
              <a:latin typeface="Gotham" pitchFamily="2" charset="0"/>
              <a:ea typeface="Verdana" panose="020B0604030504040204" pitchFamily="34" charset="0"/>
              <a:cs typeface="Gotham" pitchFamily="2" charset="0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68B0"/>
              </a:buClr>
              <a:buSzPts val="1200"/>
              <a:buChar char="•"/>
            </a:pPr>
            <a:r>
              <a:rPr lang="en-US" sz="1200" dirty="0"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Coordinating with container terminal for loading BB on container vessel for smooth and safety </a:t>
            </a:r>
            <a:endParaRPr lang="en-US" sz="1200" dirty="0">
              <a:latin typeface="Gotham" pitchFamily="2" charset="0"/>
              <a:ea typeface="Verdana" panose="020B0604030504040204" pitchFamily="34" charset="0"/>
              <a:cs typeface="Gotham" pitchFamily="2" charset="0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68B0"/>
              </a:buClr>
              <a:buSzPts val="1200"/>
              <a:buChar char="•"/>
            </a:pPr>
            <a:r>
              <a:rPr lang="en-US" sz="1200" dirty="0"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Ocean freight by BB vessel, BB on container vessel and FR container</a:t>
            </a:r>
            <a:endParaRPr lang="en-US" sz="1200" dirty="0">
              <a:latin typeface="Gotham" pitchFamily="2" charset="0"/>
              <a:ea typeface="Verdana" panose="020B0604030504040204" pitchFamily="34" charset="0"/>
              <a:cs typeface="Gotham" pitchFamily="2" charset="0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68B0"/>
              </a:buClr>
              <a:buSzPts val="1200"/>
              <a:buChar char="•"/>
            </a:pPr>
            <a:r>
              <a:rPr lang="en-US" sz="1200" dirty="0"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Arranging for on-carriage in USA to site</a:t>
            </a:r>
            <a:endParaRPr lang="en-US" sz="1200" dirty="0">
              <a:latin typeface="Gotham" pitchFamily="2" charset="0"/>
              <a:ea typeface="Verdana" panose="020B0604030504040204" pitchFamily="34" charset="0"/>
              <a:cs typeface="Gotham" pitchFamily="2" charset="0"/>
            </a:endParaRPr>
          </a:p>
          <a:p>
            <a:pPr marL="914400" lvl="1" indent="-228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68B0"/>
              </a:buClr>
              <a:buSzPts val="1200"/>
              <a:buChar char="•"/>
            </a:pPr>
            <a:r>
              <a:rPr lang="en-US" sz="1200" dirty="0">
                <a:latin typeface="Gotham" pitchFamily="2" charset="0"/>
                <a:ea typeface="Verdana" panose="020B0604030504040204" pitchFamily="34" charset="0"/>
                <a:cs typeface="Gotham" pitchFamily="2" charset="0"/>
                <a:sym typeface="Calibri"/>
              </a:rPr>
              <a:t>Customs clearance both ends</a:t>
            </a:r>
            <a:endParaRPr lang="en-US" sz="1200" dirty="0">
              <a:latin typeface="Gotham" pitchFamily="2" charset="0"/>
              <a:ea typeface="Verdana" panose="020B0604030504040204" pitchFamily="34" charset="0"/>
              <a:cs typeface="Gotham" pitchFamily="2" charset="0"/>
            </a:endParaRPr>
          </a:p>
        </p:txBody>
      </p:sp>
      <p:sp>
        <p:nvSpPr>
          <p:cNvPr id="30" name="Google Shape;1621;p27">
            <a:extLst>
              <a:ext uri="{FF2B5EF4-FFF2-40B4-BE49-F238E27FC236}">
                <a16:creationId xmlns:a16="http://schemas.microsoft.com/office/drawing/2014/main" id="{F2A42093-A21D-BCD5-65DD-968FA74AE355}"/>
              </a:ext>
            </a:extLst>
          </p:cNvPr>
          <p:cNvSpPr txBox="1">
            <a:spLocks/>
          </p:cNvSpPr>
          <p:nvPr/>
        </p:nvSpPr>
        <p:spPr>
          <a:xfrm>
            <a:off x="702818" y="1263169"/>
            <a:ext cx="4883789" cy="160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2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accent1"/>
                </a:solidFill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Project Name:  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</a:rPr>
              <a:t>Los Angeles Stadium and             	           	      Entertainment and Lucas Museum Project</a:t>
            </a:r>
          </a:p>
          <a:p>
            <a:pPr marL="0" indent="0">
              <a:spcBef>
                <a:spcPts val="0"/>
              </a:spcBef>
              <a:buSzPts val="1200"/>
              <a:buFont typeface="Arial" panose="020B0604020202020204" pitchFamily="34" charset="0"/>
              <a:buNone/>
            </a:pPr>
            <a:endParaRPr lang="en-US" sz="1200" dirty="0">
              <a:solidFill>
                <a:srgbClr val="0B68B1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Calibri"/>
            </a:endParaRPr>
          </a:p>
          <a:p>
            <a:pPr marL="0" indent="0">
              <a:spcBef>
                <a:spcPts val="0"/>
              </a:spcBef>
              <a:buSzPts val="12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Commodity:     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</a:rPr>
              <a:t>Steel Structure</a:t>
            </a:r>
          </a:p>
          <a:p>
            <a:pPr marL="0" indent="0">
              <a:spcBef>
                <a:spcPts val="0"/>
              </a:spcBef>
              <a:buSzPts val="1200"/>
              <a:buNone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Origin:</a:t>
            </a:r>
            <a:r>
              <a:rPr lang="en-US" sz="1200" dirty="0">
                <a:solidFill>
                  <a:srgbClr val="0B68B1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</a:rPr>
              <a:t>	      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</a:rPr>
              <a:t>Laem Chabang, Thailand</a:t>
            </a:r>
          </a:p>
          <a:p>
            <a:pPr marL="0" indent="0">
              <a:spcBef>
                <a:spcPts val="0"/>
              </a:spcBef>
              <a:buSzPts val="1200"/>
              <a:buNone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Destination:      </a:t>
            </a:r>
            <a:r>
              <a:rPr lang="en-US" sz="1200" dirty="0">
                <a:solidFill>
                  <a:schemeClr val="tx1"/>
                </a:solidFill>
                <a:latin typeface="Gotham" pitchFamily="2" charset="0"/>
                <a:ea typeface="Verdana" panose="020B0604030504040204" pitchFamily="34" charset="0"/>
                <a:cs typeface="Gotham" pitchFamily="2" charset="0"/>
              </a:rPr>
              <a:t>USWC</a:t>
            </a:r>
          </a:p>
          <a:p>
            <a:pPr indent="-152400">
              <a:spcBef>
                <a:spcPts val="0"/>
              </a:spcBef>
              <a:buSzPts val="1200"/>
              <a:buFont typeface="Arial" panose="020B0604020202020204" pitchFamily="34" charset="0"/>
              <a:buNone/>
            </a:pPr>
            <a:endParaRPr lang="en-US" sz="1200" dirty="0">
              <a:solidFill>
                <a:srgbClr val="0B68B1"/>
              </a:solidFill>
              <a:latin typeface="Gotham" pitchFamily="2" charset="0"/>
              <a:ea typeface="Verdana" panose="020B0604030504040204" pitchFamily="34" charset="0"/>
              <a:cs typeface="Gotham" pitchFamily="2" charset="0"/>
              <a:sym typeface="Calibri"/>
            </a:endParaRPr>
          </a:p>
          <a:p>
            <a:pPr marL="0" indent="0">
              <a:spcBef>
                <a:spcPts val="0"/>
              </a:spcBef>
              <a:buSzPts val="12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B68B1"/>
                </a:solidFill>
                <a:latin typeface="Gotham Medium" pitchFamily="2" charset="0"/>
                <a:ea typeface="Verdana" panose="020B0604030504040204" pitchFamily="34" charset="0"/>
                <a:cs typeface="Gotham Medium" pitchFamily="2" charset="0"/>
                <a:sym typeface="Calibri"/>
              </a:rPr>
              <a:t>Scope:</a:t>
            </a:r>
            <a:endParaRPr lang="en-US" sz="1200" dirty="0">
              <a:solidFill>
                <a:srgbClr val="0B68B1"/>
              </a:solidFill>
              <a:latin typeface="Gotham Medium" pitchFamily="2" charset="0"/>
              <a:ea typeface="Verdana" panose="020B0604030504040204" pitchFamily="34" charset="0"/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108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hv@mg.limited</cp:lastModifiedBy>
  <cp:revision>8</cp:revision>
  <dcterms:created xsi:type="dcterms:W3CDTF">2025-03-05T08:52:52Z</dcterms:created>
  <dcterms:modified xsi:type="dcterms:W3CDTF">2025-04-18T07:32:46Z</dcterms:modified>
</cp:coreProperties>
</file>