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2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102" d="100"/>
          <a:sy n="102" d="100"/>
        </p:scale>
        <p:origin x="7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973C4-464C-40C4-BE01-3A12917F81D9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50EB5-3ADE-45A9-A862-52650CF1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6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41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0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40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17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0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29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81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06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71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9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22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35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17421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966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32163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17291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88138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18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1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6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54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420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34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38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16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04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1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79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217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63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6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7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8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3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5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62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8696"/>
            <a:ext cx="10972800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FD504F-10F6-58FF-D006-19702BB56359}"/>
              </a:ext>
            </a:extLst>
          </p:cNvPr>
          <p:cNvSpPr txBox="1"/>
          <p:nvPr/>
        </p:nvSpPr>
        <p:spPr>
          <a:xfrm>
            <a:off x="-1080655" y="-83127"/>
            <a:ext cx="184731" cy="40011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algn="l"/>
            <a:endParaRPr lang="en-VN" sz="2000" b="1" dirty="0">
              <a:latin typeface="Gotham" pitchFamily="50" charset="0"/>
              <a:cs typeface="Gotham" pitchFamily="50" charset="0"/>
            </a:endParaRP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5D42A775-2BA2-7B2E-871F-7621713B01BF}"/>
              </a:ext>
            </a:extLst>
          </p:cNvPr>
          <p:cNvSpPr/>
          <p:nvPr/>
        </p:nvSpPr>
        <p:spPr>
          <a:xfrm>
            <a:off x="8986598" y="1336832"/>
            <a:ext cx="2448295" cy="2296694"/>
          </a:xfrm>
          <a:custGeom>
            <a:avLst/>
            <a:gdLst/>
            <a:ahLst/>
            <a:cxnLst/>
            <a:rect l="l" t="t" r="r" b="b"/>
            <a:pathLst>
              <a:path w="3240404" h="2614929">
                <a:moveTo>
                  <a:pt x="3240404" y="0"/>
                </a:moveTo>
                <a:lnTo>
                  <a:pt x="0" y="0"/>
                </a:lnTo>
                <a:lnTo>
                  <a:pt x="0" y="2614422"/>
                </a:lnTo>
                <a:lnTo>
                  <a:pt x="3240404" y="2614422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6">
            <a:extLst>
              <a:ext uri="{FF2B5EF4-FFF2-40B4-BE49-F238E27FC236}">
                <a16:creationId xmlns:a16="http://schemas.microsoft.com/office/drawing/2014/main" id="{752962A8-366C-4738-921A-F934E44E8FF6}"/>
              </a:ext>
            </a:extLst>
          </p:cNvPr>
          <p:cNvSpPr/>
          <p:nvPr/>
        </p:nvSpPr>
        <p:spPr>
          <a:xfrm>
            <a:off x="6381993" y="3616349"/>
            <a:ext cx="2619095" cy="2171764"/>
          </a:xfrm>
          <a:custGeom>
            <a:avLst/>
            <a:gdLst/>
            <a:ahLst/>
            <a:cxnLst/>
            <a:rect l="l" t="t" r="r" b="b"/>
            <a:pathLst>
              <a:path w="3466465" h="2472690">
                <a:moveTo>
                  <a:pt x="0" y="2472690"/>
                </a:moveTo>
                <a:lnTo>
                  <a:pt x="3466338" y="2472690"/>
                </a:lnTo>
                <a:lnTo>
                  <a:pt x="3466338" y="0"/>
                </a:lnTo>
                <a:lnTo>
                  <a:pt x="0" y="0"/>
                </a:lnTo>
                <a:lnTo>
                  <a:pt x="0" y="247269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DF6458D7-A592-E8B9-0F84-5AE6E0E0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69" name="Text Placeholder 1">
            <a:extLst>
              <a:ext uri="{FF2B5EF4-FFF2-40B4-BE49-F238E27FC236}">
                <a16:creationId xmlns:a16="http://schemas.microsoft.com/office/drawing/2014/main" id="{C3A1D3E6-6B15-8AC2-8885-83501E668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726" y="1307382"/>
            <a:ext cx="8146093" cy="21749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lang="en-US" altLang="de-DE" sz="1200" dirty="0">
                <a:solidFill>
                  <a:srgbClr val="0B68B1"/>
                </a:solidFill>
                <a:latin typeface="Gotham Medium" pitchFamily="2" charset="0"/>
                <a:ea typeface="+mj-ea"/>
                <a:cs typeface="Gotham Medium" pitchFamily="2" charset="0"/>
              </a:rPr>
              <a:t>Project Name:</a:t>
            </a:r>
            <a:r>
              <a:rPr lang="en-US" altLang="de-DE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altLang="de-DE" sz="1200" dirty="0">
                <a:latin typeface="Gotham" pitchFamily="2" charset="0"/>
                <a:cs typeface="Gotham" pitchFamily="2" charset="0"/>
              </a:rPr>
              <a:t>Mae Moh Unit 4-7 Replacement Project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B68B1"/>
                </a:solidFill>
                <a:latin typeface="Gotham Medium" pitchFamily="2" charset="0"/>
                <a:ea typeface="+mj-ea"/>
                <a:cs typeface="Gotham Medium" pitchFamily="2" charset="0"/>
              </a:rPr>
              <a:t>Client: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GE Power Switzerland, USA, China and India</a:t>
            </a:r>
            <a:endParaRPr lang="th-TH" sz="1200" dirty="0">
              <a:latin typeface="Gotham" pitchFamily="2" charset="0"/>
              <a:cs typeface="Gotham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lang="th-TH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Black &amp; Veatch, USA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Balanced Engineering &amp; Construction,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B68B1"/>
                </a:solidFill>
                <a:latin typeface="Gotham Medium" pitchFamily="2" charset="0"/>
                <a:ea typeface="+mj-ea"/>
                <a:cs typeface="Gotham Medium" pitchFamily="2" charset="0"/>
              </a:rPr>
              <a:t>Volume: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Appr. 135,000 </a:t>
            </a:r>
            <a:r>
              <a:rPr lang="en-US" sz="1200" dirty="0" err="1">
                <a:latin typeface="Gotham" pitchFamily="2" charset="0"/>
                <a:cs typeface="Gotham" pitchFamily="2" charset="0"/>
              </a:rPr>
              <a:t>Rton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 break bulk, 25,000 </a:t>
            </a:r>
            <a:r>
              <a:rPr lang="en-US" sz="1200" dirty="0" err="1">
                <a:latin typeface="Gotham" pitchFamily="2" charset="0"/>
                <a:cs typeface="Gotham" pitchFamily="2" charset="0"/>
              </a:rPr>
              <a:t>Rtons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B68B1"/>
                </a:solidFill>
                <a:latin typeface="Gotham Medium" pitchFamily="2" charset="0"/>
                <a:ea typeface="+mj-ea"/>
                <a:cs typeface="Gotham Medium" pitchFamily="2" charset="0"/>
              </a:rPr>
              <a:t>Commodity: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Steel structure for boiler house, turbines,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	generators (including one 360 metric tons), tanks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, 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environmental control, units,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tabLst>
                <a:tab pos="1371600" algn="l"/>
              </a:tabLst>
              <a:defRPr/>
            </a:pP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B68B1"/>
                </a:solidFill>
                <a:latin typeface="Gotham Medium" pitchFamily="2" charset="0"/>
                <a:ea typeface="+mj-ea"/>
                <a:cs typeface="Gotham Medium" pitchFamily="2" charset="0"/>
              </a:rPr>
              <a:t>Origin: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Worldwide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B68B1"/>
                </a:solidFill>
                <a:latin typeface="Gotham Medium" pitchFamily="2" charset="0"/>
                <a:ea typeface="+mj-ea"/>
                <a:cs typeface="Gotham Medium" pitchFamily="2" charset="0"/>
              </a:rPr>
              <a:t>Destination: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Mae </a:t>
            </a:r>
            <a:r>
              <a:rPr lang="en-US" sz="1200" dirty="0" err="1">
                <a:latin typeface="Gotham" pitchFamily="2" charset="0"/>
                <a:cs typeface="Gotham" pitchFamily="2" charset="0"/>
              </a:rPr>
              <a:t>Moh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, appr. 600 km north of Bangkok (around 444km north of Nakhon </a:t>
            </a:r>
            <a:r>
              <a:rPr lang="en-US" sz="1200" dirty="0" err="1">
                <a:latin typeface="Gotham" pitchFamily="2" charset="0"/>
                <a:cs typeface="Gotham" pitchFamily="2" charset="0"/>
              </a:rPr>
              <a:t>Sawan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1254125" algn="l"/>
              </a:tabLst>
            </a:pPr>
            <a:r>
              <a:rPr lang="en-US" sz="1200" dirty="0">
                <a:solidFill>
                  <a:srgbClr val="0B68B1"/>
                </a:solidFill>
                <a:latin typeface="Gotham Medium" pitchFamily="2" charset="0"/>
                <a:ea typeface="+mj-ea"/>
                <a:cs typeface="Gotham Medium" pitchFamily="2" charset="0"/>
              </a:rPr>
              <a:t>Scope:</a:t>
            </a:r>
          </a:p>
        </p:txBody>
      </p:sp>
      <p:sp>
        <p:nvSpPr>
          <p:cNvPr id="70" name="Subtitle 5">
            <a:extLst>
              <a:ext uri="{FF2B5EF4-FFF2-40B4-BE49-F238E27FC236}">
                <a16:creationId xmlns:a16="http://schemas.microsoft.com/office/drawing/2014/main" id="{26F7FD48-1EA4-90B5-3C3D-AB6FE25407E9}"/>
              </a:ext>
            </a:extLst>
          </p:cNvPr>
          <p:cNvSpPr>
            <a:spLocks noGrp="1"/>
          </p:cNvSpPr>
          <p:nvPr>
            <p:ph type="subTitle" idx="22"/>
          </p:nvPr>
        </p:nvSpPr>
        <p:spPr>
          <a:xfrm>
            <a:off x="598195" y="798188"/>
            <a:ext cx="10972800" cy="369332"/>
          </a:xfrm>
        </p:spPr>
        <p:txBody>
          <a:bodyPr/>
          <a:lstStyle/>
          <a:p>
            <a:r>
              <a:rPr lang="en-US" b="0" cap="all" dirty="0">
                <a:solidFill>
                  <a:srgbClr val="46B867"/>
                </a:solidFill>
                <a:latin typeface="Gotham Medium" pitchFamily="2" charset="0"/>
                <a:cs typeface="Gotham Medium" pitchFamily="2" charset="0"/>
              </a:rPr>
              <a:t>CASE STUDY – MAE MOH POWER PLANT PROJECT</a:t>
            </a:r>
            <a:r>
              <a:rPr lang="en-US" sz="2000" b="0" cap="all" dirty="0">
                <a:solidFill>
                  <a:srgbClr val="46B867"/>
                </a:solidFill>
                <a:latin typeface="Gotham Medium" pitchFamily="2" charset="0"/>
                <a:cs typeface="Gotham Medium" pitchFamily="2" charset="0"/>
              </a:rPr>
              <a:t>	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9FBE701C-B550-A1DF-B023-67A434BD4F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4819" y="1806049"/>
            <a:ext cx="2460252" cy="2814585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745A9C80-E554-77A2-4A83-6E51499CE40F}"/>
              </a:ext>
            </a:extLst>
          </p:cNvPr>
          <p:cNvGrpSpPr/>
          <p:nvPr/>
        </p:nvGrpSpPr>
        <p:grpSpPr>
          <a:xfrm>
            <a:off x="1685207" y="4712140"/>
            <a:ext cx="9549863" cy="1521732"/>
            <a:chOff x="1805221" y="4882969"/>
            <a:chExt cx="9663258" cy="1539801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53235BE-C306-E96E-E196-D12224740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573" r="14573"/>
            <a:stretch/>
          </p:blipFill>
          <p:spPr>
            <a:xfrm>
              <a:off x="6985567" y="4882969"/>
              <a:ext cx="1935829" cy="153681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74" name="Picture 2" descr="G:\___FLS\_____social media\__linkedin_1\jpg\New folder\fls-ge-generator_02-04-17-5342.jpg">
              <a:extLst>
                <a:ext uri="{FF2B5EF4-FFF2-40B4-BE49-F238E27FC236}">
                  <a16:creationId xmlns:a16="http://schemas.microsoft.com/office/drawing/2014/main" id="{6E92EFE3-48EB-08C5-22AE-E0E13CBE8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91510" y="4882970"/>
              <a:ext cx="2509936" cy="1536818"/>
            </a:xfrm>
            <a:prstGeom prst="rect">
              <a:avLst/>
            </a:prstGeom>
            <a:ln w="190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581492D9-611F-30E1-0D7C-83E5BBE7C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9014" y="4890671"/>
              <a:ext cx="2489465" cy="153209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249BA7F-8185-3A95-0773-7E86DA8A8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05221" y="4883803"/>
              <a:ext cx="2509936" cy="1529600"/>
            </a:xfrm>
            <a:prstGeom prst="rect">
              <a:avLst/>
            </a:prstGeom>
          </p:spPr>
        </p:pic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5759FA9-2A00-B58D-B89D-EF0A0DBF8864}"/>
              </a:ext>
            </a:extLst>
          </p:cNvPr>
          <p:cNvSpPr txBox="1"/>
          <p:nvPr/>
        </p:nvSpPr>
        <p:spPr>
          <a:xfrm>
            <a:off x="2035817" y="3219466"/>
            <a:ext cx="7466368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40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254125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Import port handling in Laem Chabang, customs clearance 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254125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Thai Flag Waiver, road transport to construction site, barging, site co-ordination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254125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Ocean freight for specific parts of the project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254125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Warehousing and storage, re-packing, repair, de-and re-consolidation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254125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Survey and consultation work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254125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Co-ordination with suppliers worldwide</a:t>
            </a:r>
          </a:p>
          <a:p>
            <a:endParaRPr lang="en-VN" sz="12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E01E204-7E8D-0819-2216-61F1DFAA62ED}"/>
              </a:ext>
            </a:extLst>
          </p:cNvPr>
          <p:cNvSpPr txBox="1"/>
          <p:nvPr/>
        </p:nvSpPr>
        <p:spPr>
          <a:xfrm>
            <a:off x="1961105" y="2574894"/>
            <a:ext cx="175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" pitchFamily="2" charset="0"/>
                <a:cs typeface="Gotham" pitchFamily="2" charset="0"/>
              </a:rPr>
              <a:t> feed water system.</a:t>
            </a:r>
            <a:endParaRPr lang="en-VN" sz="1200" dirty="0">
              <a:latin typeface="Gotham" pitchFamily="2" charset="0"/>
              <a:cs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52201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167</Words>
  <Application>Microsoft Macintosh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(Exxon Mobil/CRISP)</dc:title>
  <dc:creator>Anh Phuong Nguyen</dc:creator>
  <cp:lastModifiedBy>hv@mg.limited</cp:lastModifiedBy>
  <cp:revision>13</cp:revision>
  <dcterms:created xsi:type="dcterms:W3CDTF">2025-03-05T08:55:50Z</dcterms:created>
  <dcterms:modified xsi:type="dcterms:W3CDTF">2025-04-21T16:15:37Z</dcterms:modified>
</cp:coreProperties>
</file>