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93"/>
  </p:normalViewPr>
  <p:slideViewPr>
    <p:cSldViewPr snapToGrid="0">
      <p:cViewPr varScale="1">
        <p:scale>
          <a:sx n="110" d="100"/>
          <a:sy n="110" d="100"/>
        </p:scale>
        <p:origin x="16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71" name="Google Shape;98;p14">
            <a:extLst>
              <a:ext uri="{FF2B5EF4-FFF2-40B4-BE49-F238E27FC236}">
                <a16:creationId xmlns:a16="http://schemas.microsoft.com/office/drawing/2014/main" id="{ACC48458-EA5A-CC62-5CDD-CC00A2A59E04}"/>
              </a:ext>
            </a:extLst>
          </p:cNvPr>
          <p:cNvSpPr txBox="1">
            <a:spLocks/>
          </p:cNvSpPr>
          <p:nvPr/>
        </p:nvSpPr>
        <p:spPr>
          <a:xfrm>
            <a:off x="609600" y="1358378"/>
            <a:ext cx="4943286" cy="12002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5FAA"/>
              </a:buClr>
              <a:buSzPts val="1200"/>
              <a:buNone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  </a:t>
            </a:r>
            <a:r>
              <a:rPr lang="en-US" sz="1200" u="none" strike="noStrike" dirty="0">
                <a:effectLst/>
                <a:latin typeface="Gotham" pitchFamily="2" charset="0"/>
                <a:cs typeface="Gotham" pitchFamily="2" charset="0"/>
              </a:rPr>
              <a:t>Mining Dump Truck HD 1500-5 Series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0"/>
              </a:spcBef>
              <a:buClr>
                <a:srgbClr val="005FAA"/>
              </a:buClr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              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31 x Mining Dump Truck HD 1500-5 Series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0"/>
              </a:spcBef>
              <a:buClr>
                <a:srgbClr val="005FAA"/>
              </a:buClr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POL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  <a:sym typeface="Arial"/>
              </a:rPr>
              <a:t>: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</a:rPr>
              <a:t>                 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Tanjung </a:t>
            </a:r>
            <a:r>
              <a:rPr lang="en-US" sz="1200" dirty="0" err="1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Priok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 International Port of Jakarta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0" indent="0">
              <a:spcBef>
                <a:spcPts val="0"/>
              </a:spcBef>
              <a:buClr>
                <a:srgbClr val="005FAA"/>
              </a:buClr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POD:                 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Xingang International Port of China </a:t>
            </a:r>
          </a:p>
          <a:p>
            <a:pPr marL="0" indent="0">
              <a:spcBef>
                <a:spcPts val="0"/>
              </a:spcBef>
              <a:buClr>
                <a:srgbClr val="005FAA"/>
              </a:buClr>
              <a:buSzPts val="1200"/>
              <a:buFont typeface="Arial" panose="020B0604020202020204" pitchFamily="34" charset="0"/>
              <a:buNone/>
            </a:pPr>
            <a:endParaRPr lang="en-US" sz="1200" dirty="0">
              <a:solidFill>
                <a:srgbClr val="1D1D1B"/>
              </a:solidFill>
              <a:latin typeface="Gotham" pitchFamily="2" charset="0"/>
              <a:cs typeface="Gotham" pitchFamily="2" charset="0"/>
              <a:sym typeface="Arial"/>
            </a:endParaRPr>
          </a:p>
          <a:p>
            <a:pPr marL="0" indent="0">
              <a:spcBef>
                <a:spcPts val="0"/>
              </a:spcBef>
              <a:buClr>
                <a:srgbClr val="005FAA"/>
              </a:buClr>
              <a:buSzPts val="1200"/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005FAA"/>
                </a:solidFill>
                <a:latin typeface="Gotham Medium" pitchFamily="2" charset="0"/>
                <a:cs typeface="Gotham Medium" pitchFamily="2" charset="0"/>
                <a:sym typeface="Arial"/>
              </a:rPr>
              <a:t>Scope:</a:t>
            </a:r>
            <a:r>
              <a:rPr lang="en-US" sz="1200" dirty="0">
                <a:solidFill>
                  <a:srgbClr val="005FAA"/>
                </a:solidFill>
                <a:latin typeface="Gotham" pitchFamily="2" charset="0"/>
                <a:cs typeface="Gotham" pitchFamily="2" charset="0"/>
                <a:sym typeface="Arial"/>
              </a:rPr>
              <a:t>	</a:t>
            </a:r>
            <a:r>
              <a:rPr lang="en-US" sz="1200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	</a:t>
            </a:r>
            <a:endParaRPr lang="en-US" sz="1200" dirty="0">
              <a:latin typeface="Gotham" pitchFamily="2" charset="0"/>
              <a:cs typeface="Gotham" pitchFamily="2" charset="0"/>
            </a:endParaRPr>
          </a:p>
        </p:txBody>
      </p:sp>
      <p:sp>
        <p:nvSpPr>
          <p:cNvPr id="172" name="Google Shape;101;p14">
            <a:extLst>
              <a:ext uri="{FF2B5EF4-FFF2-40B4-BE49-F238E27FC236}">
                <a16:creationId xmlns:a16="http://schemas.microsoft.com/office/drawing/2014/main" id="{33B7092A-B59A-5440-9444-EF27A6A008B7}"/>
              </a:ext>
            </a:extLst>
          </p:cNvPr>
          <p:cNvSpPr txBox="1">
            <a:spLocks/>
          </p:cNvSpPr>
          <p:nvPr/>
        </p:nvSpPr>
        <p:spPr>
          <a:xfrm>
            <a:off x="609600" y="813667"/>
            <a:ext cx="109728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GOTHAM-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Clr>
                <a:srgbClr val="4AC470"/>
              </a:buClr>
              <a:buSzPts val="2000"/>
              <a:buNone/>
            </a:pPr>
            <a:r>
              <a:rPr lang="en-US" sz="2000" dirty="0">
                <a:solidFill>
                  <a:srgbClr val="44B867"/>
                </a:solidFill>
                <a:latin typeface="Gotham Medium" pitchFamily="2" charset="0"/>
                <a:ea typeface="Montserrat Medium"/>
                <a:cs typeface="Gotham Medium" pitchFamily="2" charset="0"/>
                <a:sym typeface="Montserrat Medium"/>
              </a:rPr>
              <a:t>CASE STUDY –  </a:t>
            </a:r>
            <a:r>
              <a:rPr lang="en-US" sz="2000" u="none" strike="noStrike" dirty="0">
                <a:solidFill>
                  <a:srgbClr val="44B867"/>
                </a:solidFill>
                <a:effectLst/>
                <a:latin typeface="Gotham Medium" pitchFamily="2" charset="0"/>
                <a:cs typeface="Gotham Medium" pitchFamily="2" charset="0"/>
              </a:rPr>
              <a:t>Mining Dump Truck HD 1500-5 Series</a:t>
            </a:r>
          </a:p>
        </p:txBody>
      </p:sp>
      <p:pic>
        <p:nvPicPr>
          <p:cNvPr id="173" name="Google Shape;102;p14">
            <a:extLst>
              <a:ext uri="{FF2B5EF4-FFF2-40B4-BE49-F238E27FC236}">
                <a16:creationId xmlns:a16="http://schemas.microsoft.com/office/drawing/2014/main" id="{953FE587-F146-80BB-CF2B-4856DA6CE1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3700" y="1370263"/>
            <a:ext cx="2962524" cy="1524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03;p14">
            <a:extLst>
              <a:ext uri="{FF2B5EF4-FFF2-40B4-BE49-F238E27FC236}">
                <a16:creationId xmlns:a16="http://schemas.microsoft.com/office/drawing/2014/main" id="{22930E93-258F-1C24-594A-F2567D1B89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7038" y="1370263"/>
            <a:ext cx="2703328" cy="152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04;p14">
            <a:extLst>
              <a:ext uri="{FF2B5EF4-FFF2-40B4-BE49-F238E27FC236}">
                <a16:creationId xmlns:a16="http://schemas.microsoft.com/office/drawing/2014/main" id="{9520CB3D-5F05-7350-0AF2-AB799243FC5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7037" y="2978928"/>
            <a:ext cx="2703327" cy="155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05;p14">
            <a:extLst>
              <a:ext uri="{FF2B5EF4-FFF2-40B4-BE49-F238E27FC236}">
                <a16:creationId xmlns:a16="http://schemas.microsoft.com/office/drawing/2014/main" id="{AE79ACA9-D145-4341-16B6-49F2506B17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0243" y="4610191"/>
            <a:ext cx="3070459" cy="156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06;p14">
            <a:extLst>
              <a:ext uri="{FF2B5EF4-FFF2-40B4-BE49-F238E27FC236}">
                <a16:creationId xmlns:a16="http://schemas.microsoft.com/office/drawing/2014/main" id="{3488472D-CCD1-BF2D-D706-8DE3E35161B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3700" y="2978928"/>
            <a:ext cx="2962523" cy="154680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FF172FD1-0F07-545D-95DB-40C80BD6E090}"/>
              </a:ext>
            </a:extLst>
          </p:cNvPr>
          <p:cNvSpPr txBox="1"/>
          <p:nvPr/>
        </p:nvSpPr>
        <p:spPr>
          <a:xfrm>
            <a:off x="1745755" y="2285593"/>
            <a:ext cx="345731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Vessel chartering services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Port and terminal handling services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Export customs clearances services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Stevedoring loading at Port of Shipment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Lashing, securing, and discharging all cargo material inside sea carrier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Sea freight from Port of Shipment up to Port of Discharging 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B68B1"/>
              </a:buClr>
              <a:buSzPts val="1200"/>
              <a:buFont typeface="Arial"/>
              <a:buChar char="•"/>
            </a:pPr>
            <a:r>
              <a:rPr lang="en-US" sz="1200" u="none" strike="noStrike" cap="none" dirty="0">
                <a:solidFill>
                  <a:srgbClr val="1D1D1B"/>
                </a:solidFill>
                <a:latin typeface="Gotham" pitchFamily="2" charset="0"/>
                <a:cs typeface="Gotham" pitchFamily="2" charset="0"/>
                <a:sym typeface="Arial"/>
              </a:rPr>
              <a:t>Arrival at Port of Discharging under CFR terms</a:t>
            </a:r>
            <a:endParaRPr lang="en-US" sz="1200" dirty="0">
              <a:latin typeface="Gotham" pitchFamily="2" charset="0"/>
              <a:cs typeface="Gotham" pitchFamily="2" charset="0"/>
            </a:endParaRPr>
          </a:p>
          <a:p>
            <a:pPr algn="just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99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30</cp:revision>
  <dcterms:created xsi:type="dcterms:W3CDTF">2025-03-05T08:42:18Z</dcterms:created>
  <dcterms:modified xsi:type="dcterms:W3CDTF">2025-04-23T07:15:47Z</dcterms:modified>
</cp:coreProperties>
</file>