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9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B867"/>
    <a:srgbClr val="0B6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 autoAdjust="0"/>
    <p:restoredTop sz="94593"/>
  </p:normalViewPr>
  <p:slideViewPr>
    <p:cSldViewPr snapToGrid="0">
      <p:cViewPr>
        <p:scale>
          <a:sx n="105" d="100"/>
          <a:sy n="105" d="100"/>
        </p:scale>
        <p:origin x="185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6935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40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675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20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975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3117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83081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34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0028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4473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911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7A34B1E0-ACB1-4701-A961-C324DC5CFF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2591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" name="Picture 1" descr="Shape, circle&#10;&#10;Description automatically generated">
            <a:extLst>
              <a:ext uri="{FF2B5EF4-FFF2-40B4-BE49-F238E27FC236}">
                <a16:creationId xmlns:a16="http://schemas.microsoft.com/office/drawing/2014/main" id="{156C8C80-0662-92C8-9A97-8801E2ECE0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4145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A3D4AB1-62C1-AA50-9341-006FC1F7CDB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CEB58F6-94FB-BCFD-BAE9-17DBF1CC6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82992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E0FC75CD-BBD1-F4C4-0881-BF8BAB1660C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AD1BD8D-F71F-2323-E769-2BE0E2B37D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6920138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1F6B84E1-4F89-E0B4-A2BB-8E7372B325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29C9A1C-C4D1-95D9-2493-612DD89EE0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1670A31-ECFF-1F1A-1485-3F1A9098968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8E7BB078-489B-C6AE-F506-AA7C5ED37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537157-34F6-459A-3825-E02EC5117461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BF23133-7597-E50B-6343-72EA9F405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2599B3F-7B72-3F20-B732-8DCA20E32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96CB3D5-7A06-E385-4BF7-1CDAEBF9675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2917E81-E0A8-0A9E-0CC4-29046AD3D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8435177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A6F8ED05-8E05-30C1-3115-2C1DFBEC9E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3B452F2E-7506-5D3D-7163-EB221A77A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2574022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349790C-160A-3994-9462-F37F966F14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D1B1C9EF-56A2-D857-C195-B0C55A403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9151041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772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66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307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97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325ED71C-C23F-BFA9-B1B3-8D82B05A16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49480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9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56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95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68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12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08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87D8DE60-8438-8B78-D5A2-EEDABC80A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95958" y="-37576"/>
            <a:ext cx="1058465" cy="1133618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6413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 userDrawn="1">
  <p:cSld name="13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3" descr="Shape,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132487" cy="11336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9;p4">
            <a:extLst>
              <a:ext uri="{FF2B5EF4-FFF2-40B4-BE49-F238E27FC236}">
                <a16:creationId xmlns:a16="http://schemas.microsoft.com/office/drawing/2014/main" id="{EFC07681-1823-2183-998C-0CBE52CCA9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36003" y="2642423"/>
            <a:ext cx="9638000" cy="72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609585" lvl="0" indent="-304792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3200" b="1">
                <a:solidFill>
                  <a:schemeClr val="lt1"/>
                </a:solidFill>
                <a:latin typeface="Conthrax Heavy" panose="020B0907020201080204" pitchFamily="34" charset="0"/>
                <a:ea typeface="Conthrax Heavy" panose="020B0907020201080204" pitchFamily="34" charset="0"/>
                <a:cs typeface="Arial"/>
                <a:sym typeface="Arial"/>
              </a:defRPr>
            </a:lvl1pPr>
            <a:lvl2pPr marL="1219170" lvl="1" indent="-48258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lvl="2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lvl="3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lvl="4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2555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DEBC6BBD-67C1-BB43-9C23-A8D9224660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069D8C73-31AE-FE43-B9D1-6C1CFBDA2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441B401-A745-494B-9C7D-2C76B118A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  <p:pic>
        <p:nvPicPr>
          <p:cNvPr id="11" name="Picture 10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203DF4F5-FD0B-4AFF-992D-27EFF86B30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612" y="6093897"/>
            <a:ext cx="1366776" cy="60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53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1F784-A860-E208-1140-E3542729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8B039-D677-B9F5-825D-646C3DE2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A13AB-147C-12AD-E064-AF13FA6B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80A335A-A2F9-A14A-22B9-71B9FC6FCF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182" y="487043"/>
            <a:ext cx="11069637" cy="5781675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99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92F68AE-CCE2-B7C5-FADA-6B160F01AD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69797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23/04/2025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3994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577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8FD107-7FCB-092E-6195-251102513E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941AB36-CC1C-7705-688D-B8B5D14857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04993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13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90BE0BC0-946B-A570-42CA-D42D7C8EDD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3830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2982410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7249671-CC0C-977E-001B-C9E1AF1828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4821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2B7BB128-6607-BB18-AB73-96066447F2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376D6F3-F397-F25E-7DF3-DCEAFAE151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3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EA9C76-F429-6A2A-5ED2-3D5F63BA4125}"/>
              </a:ext>
            </a:extLst>
          </p:cNvPr>
          <p:cNvSpPr/>
          <p:nvPr userDrawn="1"/>
        </p:nvSpPr>
        <p:spPr>
          <a:xfrm>
            <a:off x="0" y="-1"/>
            <a:ext cx="12192000" cy="6840896"/>
          </a:xfrm>
          <a:prstGeom prst="rect">
            <a:avLst/>
          </a:prstGeom>
          <a:solidFill>
            <a:srgbClr val="0E1725"/>
          </a:solidFill>
          <a:ln w="954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255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19E864-FED8-7BF9-F442-612D53D3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51" y="259220"/>
            <a:ext cx="7608849" cy="550527"/>
          </a:xfrm>
        </p:spPr>
        <p:txBody>
          <a:bodyPr>
            <a:normAutofit/>
          </a:bodyPr>
          <a:lstStyle/>
          <a:p>
            <a:r>
              <a:rPr lang="en-US" dirty="0"/>
              <a:t>PROJECT 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50EEE-E4D1-3FCD-53C5-3152AD9E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0C7E6F39-276D-B978-6CBB-2B29F08D52F5}"/>
              </a:ext>
            </a:extLst>
          </p:cNvPr>
          <p:cNvSpPr txBox="1"/>
          <p:nvPr/>
        </p:nvSpPr>
        <p:spPr>
          <a:xfrm>
            <a:off x="648644" y="839206"/>
            <a:ext cx="803581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u="none" strike="noStrike" kern="0" cap="none" normalizeH="0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CASE STUDY – LOS ESTEROS</a:t>
            </a:r>
            <a:endParaRPr kumimoji="0" sz="2000" u="none" strike="noStrike" kern="0" cap="none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13541599-BC90-BA80-0F05-5BE135E4AFFE}"/>
              </a:ext>
            </a:extLst>
          </p:cNvPr>
          <p:cNvSpPr txBox="1"/>
          <p:nvPr/>
        </p:nvSpPr>
        <p:spPr>
          <a:xfrm>
            <a:off x="645389" y="1407151"/>
            <a:ext cx="1262539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Project Name: Project Owner: Volume: Commodity: Origin: Destination: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1" name="object 5">
            <a:extLst>
              <a:ext uri="{FF2B5EF4-FFF2-40B4-BE49-F238E27FC236}">
                <a16:creationId xmlns:a16="http://schemas.microsoft.com/office/drawing/2014/main" id="{3F5EE30A-3DB2-4C0B-D837-DD1300E15652}"/>
              </a:ext>
            </a:extLst>
          </p:cNvPr>
          <p:cNvSpPr txBox="1"/>
          <p:nvPr/>
        </p:nvSpPr>
        <p:spPr>
          <a:xfrm>
            <a:off x="2036787" y="1403976"/>
            <a:ext cx="2203450" cy="118681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714375" lvl="0" indent="0" defTabSz="914400" eaLnBrk="1" fontAlgn="auto" latinLnBrk="0" hangingPunct="1"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Los Esteros Project VPI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2700" marR="0" lvl="0" indent="0" defTabSz="914400" eaLnBrk="1" fontAlgn="auto" latinLnBrk="0" hangingPunct="1"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7,000 cbm, Max. GW 150 MT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2700" marR="527685" lvl="0" indent="0" defTabSz="914400" eaLnBrk="1" fontAlgn="auto" latinLnBrk="0" hangingPunct="1"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Steel beams, modules Thailand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2700" marR="0" lvl="0" indent="0" defTabSz="914400" eaLnBrk="1" fontAlgn="auto" latinLnBrk="0" hangingPunct="1"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Stockton, USA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</p:txBody>
      </p:sp>
      <p:sp>
        <p:nvSpPr>
          <p:cNvPr id="22" name="object 6">
            <a:extLst>
              <a:ext uri="{FF2B5EF4-FFF2-40B4-BE49-F238E27FC236}">
                <a16:creationId xmlns:a16="http://schemas.microsoft.com/office/drawing/2014/main" id="{82F4D2A9-4075-78A7-5E33-372F26F975BD}"/>
              </a:ext>
            </a:extLst>
          </p:cNvPr>
          <p:cNvSpPr txBox="1"/>
          <p:nvPr/>
        </p:nvSpPr>
        <p:spPr>
          <a:xfrm>
            <a:off x="645389" y="2613306"/>
            <a:ext cx="48666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spc="-10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Scope:</a:t>
            </a:r>
            <a:endParaRPr kumimoji="0" sz="120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grpSp>
        <p:nvGrpSpPr>
          <p:cNvPr id="23" name="object 7">
            <a:extLst>
              <a:ext uri="{FF2B5EF4-FFF2-40B4-BE49-F238E27FC236}">
                <a16:creationId xmlns:a16="http://schemas.microsoft.com/office/drawing/2014/main" id="{4B84045D-E2A9-5FC7-DF1F-C51D9E67CF1E}"/>
              </a:ext>
            </a:extLst>
          </p:cNvPr>
          <p:cNvGrpSpPr/>
          <p:nvPr/>
        </p:nvGrpSpPr>
        <p:grpSpPr>
          <a:xfrm>
            <a:off x="5428795" y="1286032"/>
            <a:ext cx="5982194" cy="4154957"/>
            <a:chOff x="5912313" y="1322766"/>
            <a:chExt cx="5982194" cy="4154957"/>
          </a:xfrm>
        </p:grpSpPr>
        <p:pic>
          <p:nvPicPr>
            <p:cNvPr id="24" name="object 8">
              <a:extLst>
                <a:ext uri="{FF2B5EF4-FFF2-40B4-BE49-F238E27FC236}">
                  <a16:creationId xmlns:a16="http://schemas.microsoft.com/office/drawing/2014/main" id="{88B43FE6-AF54-A7FC-58A8-AA57201DF49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2313" y="1322766"/>
              <a:ext cx="3054240" cy="2048723"/>
            </a:xfrm>
            <a:prstGeom prst="rect">
              <a:avLst/>
            </a:prstGeom>
          </p:spPr>
        </p:pic>
        <p:pic>
          <p:nvPicPr>
            <p:cNvPr id="25" name="object 9">
              <a:extLst>
                <a:ext uri="{FF2B5EF4-FFF2-40B4-BE49-F238E27FC236}">
                  <a16:creationId xmlns:a16="http://schemas.microsoft.com/office/drawing/2014/main" id="{A05E20B6-CFA8-D8DA-3D17-74C358CFD01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44327" y="1322766"/>
              <a:ext cx="2850179" cy="2076147"/>
            </a:xfrm>
            <a:prstGeom prst="rect">
              <a:avLst/>
            </a:prstGeom>
          </p:spPr>
        </p:pic>
        <p:pic>
          <p:nvPicPr>
            <p:cNvPr id="26" name="object 11">
              <a:extLst>
                <a:ext uri="{FF2B5EF4-FFF2-40B4-BE49-F238E27FC236}">
                  <a16:creationId xmlns:a16="http://schemas.microsoft.com/office/drawing/2014/main" id="{34CEDF71-6817-6CAD-2319-4738C7EBB64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12313" y="3429000"/>
              <a:ext cx="3054240" cy="2048723"/>
            </a:xfrm>
            <a:prstGeom prst="rect">
              <a:avLst/>
            </a:prstGeom>
          </p:spPr>
        </p:pic>
        <p:pic>
          <p:nvPicPr>
            <p:cNvPr id="27" name="object 13">
              <a:extLst>
                <a:ext uri="{FF2B5EF4-FFF2-40B4-BE49-F238E27FC236}">
                  <a16:creationId xmlns:a16="http://schemas.microsoft.com/office/drawing/2014/main" id="{CD3B5516-5AAA-4649-C394-2ED8D98BC54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44328" y="3444721"/>
              <a:ext cx="2850179" cy="2017280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8F96F55-5BB9-75E3-0E9D-18438A7C4302}"/>
              </a:ext>
            </a:extLst>
          </p:cNvPr>
          <p:cNvSpPr txBox="1"/>
          <p:nvPr/>
        </p:nvSpPr>
        <p:spPr>
          <a:xfrm>
            <a:off x="1949127" y="2613306"/>
            <a:ext cx="3330009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7015" marR="0" lvl="0" indent="-228600" algn="just" defTabSz="914400" eaLnBrk="1" fontAlgn="auto" latinLnBrk="0" hangingPunct="1">
              <a:spcBef>
                <a:spcPts val="1175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Loading and FAS delivery at Laem Chabang port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7015" marR="0" lvl="0" indent="-228600" algn="just" defTabSz="914400" eaLnBrk="1" fontAlgn="auto" latinLnBrk="0" hangingPunct="1">
              <a:spcBef>
                <a:spcPts val="455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Loading and securing onto break bulk vessel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7015" marR="5080" lvl="0" indent="-228600" algn="just" defTabSz="914400" eaLnBrk="1" fontAlgn="auto" latinLnBrk="0" hangingPunct="1">
              <a:spcBef>
                <a:spcPts val="385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Break bulk ocean freight from Laem Chabang port to port of Stockton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algn="just"/>
            <a:endParaRPr lang="en-VN" sz="1200" dirty="0">
              <a:latin typeface="Gotham" pitchFamily="2" charset="0"/>
              <a:cs typeface="Goth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154095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71</Words>
  <Application>Microsoft Macintosh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Arial MT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FLS LOGISTICS CASE STUDY</dc:title>
  <dc:creator>Anh Phuong Nguyen</dc:creator>
  <cp:lastModifiedBy>hv@mg.limited</cp:lastModifiedBy>
  <cp:revision>31</cp:revision>
  <dcterms:created xsi:type="dcterms:W3CDTF">2025-03-05T08:42:18Z</dcterms:created>
  <dcterms:modified xsi:type="dcterms:W3CDTF">2025-04-23T04:01:26Z</dcterms:modified>
</cp:coreProperties>
</file>