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101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0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0C9-A726-4FEF-A6DA-6FBF4ADD700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FA30-6F17-4F52-B7A9-252043020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4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2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18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0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7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8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1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9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1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8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4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8619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5245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07046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04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910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01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7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0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8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68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90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53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7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9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54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2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5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124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2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5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52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CC6F6-E4D3-E0E7-5F5F-D2A92A77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175" y="1305244"/>
            <a:ext cx="5315127" cy="18569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"/>
              </a:spcBef>
              <a:tabLst>
                <a:tab pos="1371600" algn="l"/>
              </a:tabLst>
            </a:pPr>
            <a:r>
              <a:rPr lang="en-US" altLang="de-DE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Name:</a:t>
            </a:r>
            <a:r>
              <a:rPr lang="en-US" altLang="de-DE" sz="1200" dirty="0">
                <a:latin typeface="Gotham" pitchFamily="2" charset="0"/>
                <a:cs typeface="Gotham" pitchFamily="2" charset="0"/>
              </a:rPr>
              <a:t>	</a:t>
            </a:r>
            <a:r>
              <a:rPr lang="en-US" altLang="de-DE" sz="1200" dirty="0" err="1">
                <a:latin typeface="Gotham" pitchFamily="2" charset="0"/>
                <a:cs typeface="Gotham" pitchFamily="2" charset="0"/>
              </a:rPr>
              <a:t>Wasit</a:t>
            </a:r>
            <a:r>
              <a:rPr lang="en-US" altLang="de-DE" sz="1200" dirty="0">
                <a:latin typeface="Gotham" pitchFamily="2" charset="0"/>
                <a:cs typeface="Gotham" pitchFamily="2" charset="0"/>
              </a:rPr>
              <a:t> Gas Refinery</a:t>
            </a:r>
          </a:p>
          <a:p>
            <a:pPr>
              <a:lnSpc>
                <a:spcPct val="100000"/>
              </a:lnSpc>
              <a:spcBef>
                <a:spcPts val="5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Client: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VME Process Pte. Ltd.</a:t>
            </a:r>
          </a:p>
          <a:p>
            <a:pPr>
              <a:lnSpc>
                <a:spcPct val="100000"/>
              </a:lnSpc>
              <a:spcBef>
                <a:spcPts val="5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Volume: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Approximately 90,000 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Frtons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Commodity: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Pipe-racks, skids, spools</a:t>
            </a:r>
          </a:p>
          <a:p>
            <a:pPr>
              <a:lnSpc>
                <a:spcPct val="100000"/>
              </a:lnSpc>
              <a:spcBef>
                <a:spcPts val="5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Origin: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Batam, Indonesia</a:t>
            </a:r>
          </a:p>
          <a:p>
            <a:pPr>
              <a:lnSpc>
                <a:spcPct val="100000"/>
              </a:lnSpc>
              <a:spcBef>
                <a:spcPts val="5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Destination:</a:t>
            </a:r>
            <a:r>
              <a:rPr lang="en-US" sz="1200" dirty="0">
                <a:solidFill>
                  <a:schemeClr val="accent1"/>
                </a:solidFill>
                <a:latin typeface="Gotham" pitchFamily="2" charset="0"/>
                <a:ea typeface="+mj-ea"/>
                <a:cs typeface="Gotham" pitchFamily="2" charset="0"/>
              </a:rPr>
              <a:t>	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Wasit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Project Site, Saudi Arabia</a:t>
            </a:r>
          </a:p>
          <a:p>
            <a:pPr>
              <a:lnSpc>
                <a:spcPct val="100000"/>
              </a:lnSpc>
              <a:spcBef>
                <a:spcPts val="5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Project duration: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	2015</a:t>
            </a:r>
            <a:endParaRPr lang="en-US" sz="1200" dirty="0">
              <a:solidFill>
                <a:schemeClr val="accent1"/>
              </a:solidFill>
              <a:latin typeface="Gotham" pitchFamily="2" charset="0"/>
              <a:ea typeface="+mj-ea"/>
              <a:cs typeface="Gotham" pitchFamily="2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tabLst>
                <a:tab pos="1371600" algn="l"/>
              </a:tabLst>
            </a:pPr>
            <a:endParaRPr lang="en-US" sz="1200" dirty="0">
              <a:solidFill>
                <a:schemeClr val="accent1"/>
              </a:solidFill>
              <a:latin typeface="Gotham" pitchFamily="2" charset="0"/>
              <a:ea typeface="+mj-ea"/>
              <a:cs typeface="Gotham" pitchFamily="2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tabLst>
                <a:tab pos="1371600" algn="l"/>
              </a:tabLst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+mj-ea"/>
                <a:cs typeface="Gotham Medium" pitchFamily="2" charset="0"/>
              </a:rPr>
              <a:t>Scope: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9DAACE-406F-7618-207B-3115564024EB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609600" y="754717"/>
            <a:ext cx="10972800" cy="400110"/>
          </a:xfrm>
        </p:spPr>
        <p:txBody>
          <a:bodyPr/>
          <a:lstStyle/>
          <a:p>
            <a:r>
              <a:rPr lang="en-US" b="0" cap="all" dirty="0">
                <a:latin typeface="Gotham Medium" pitchFamily="2" charset="0"/>
                <a:cs typeface="Gotham Medium" pitchFamily="2" charset="0"/>
              </a:rPr>
              <a:t>CASE STUDY –  WASIT GAS REFINERY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C6D4B-9BB4-B423-F52A-04713D50DCB8}"/>
              </a:ext>
            </a:extLst>
          </p:cNvPr>
          <p:cNvSpPr txBox="1"/>
          <p:nvPr/>
        </p:nvSpPr>
        <p:spPr>
          <a:xfrm>
            <a:off x="2074362" y="2855302"/>
            <a:ext cx="3736129" cy="304698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Loading at fabrication site in </a:t>
            </a:r>
            <a:r>
              <a:rPr lang="en-US" sz="1200" dirty="0" err="1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Batam</a:t>
            </a: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, ocean freight to KSA, customs clearance and storage and haulage to project site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1200" dirty="0">
              <a:solidFill>
                <a:srgbClr val="000000"/>
              </a:solidFill>
              <a:latin typeface="Gotham" pitchFamily="2" charset="0"/>
              <a:cs typeface="Gotham" pitchFamily="2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5 full and part charter break bulk ocean vessels, of approximately 90,000 </a:t>
            </a:r>
            <a:r>
              <a:rPr lang="en-US" sz="1200" dirty="0" err="1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frtons</a:t>
            </a: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 of modules, from </a:t>
            </a:r>
            <a:r>
              <a:rPr lang="en-US" sz="1200" dirty="0" err="1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Batam</a:t>
            </a: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 to Jubail Industrial Port, KSA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1200" dirty="0">
              <a:solidFill>
                <a:srgbClr val="000000"/>
              </a:solidFill>
              <a:latin typeface="Gotham" pitchFamily="2" charset="0"/>
              <a:cs typeface="Gotham" pitchFamily="2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100 container loads of loose items from </a:t>
            </a:r>
            <a:r>
              <a:rPr lang="en-US" sz="1200" dirty="0" err="1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Batam</a:t>
            </a: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 to Dammam Port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1200" dirty="0">
              <a:solidFill>
                <a:srgbClr val="000000"/>
              </a:solidFill>
              <a:latin typeface="Gotham" pitchFamily="2" charset="0"/>
              <a:cs typeface="Gotham" pitchFamily="2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0B68B1"/>
              </a:buClr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Haulage of cargo from Jubail Industrial Port and Dammam Port to site (approximately 80 km &amp; 120km respectively)</a:t>
            </a:r>
          </a:p>
          <a:p>
            <a:pPr algn="just"/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D4D33-0A66-6C42-1C88-FC8C78106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769" y="879674"/>
            <a:ext cx="5194798" cy="475313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2FCD761-63A5-D2FD-1DB1-9C5DD14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04108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139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</dc:title>
  <dc:creator>Anh Phuong Nguyen</dc:creator>
  <cp:lastModifiedBy>hv@mg.limited</cp:lastModifiedBy>
  <cp:revision>8</cp:revision>
  <dcterms:created xsi:type="dcterms:W3CDTF">2025-03-05T08:53:39Z</dcterms:created>
  <dcterms:modified xsi:type="dcterms:W3CDTF">2025-04-23T05:22:06Z</dcterms:modified>
</cp:coreProperties>
</file>