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  <a:srgbClr val="44B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6" d="100"/>
          <a:sy n="106" d="100"/>
        </p:scale>
        <p:origin x="105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123330F0-C8FA-5D1C-A806-C5AB3F20C55E}"/>
              </a:ext>
            </a:extLst>
          </p:cNvPr>
          <p:cNvSpPr txBox="1"/>
          <p:nvPr/>
        </p:nvSpPr>
        <p:spPr>
          <a:xfrm>
            <a:off x="1885344" y="1319255"/>
            <a:ext cx="2435225" cy="7937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3,250 FRT; Heaviest Lift 100 MT Floating pontoons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Vietnam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Australia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5498B3E4-2601-4D84-4798-3469F908E71B}"/>
              </a:ext>
            </a:extLst>
          </p:cNvPr>
          <p:cNvSpPr txBox="1"/>
          <p:nvPr/>
        </p:nvSpPr>
        <p:spPr>
          <a:xfrm>
            <a:off x="678256" y="1308152"/>
            <a:ext cx="1011411" cy="11474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Commodity: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99399335-EA60-47A5-68F7-9025B8764E9E}"/>
              </a:ext>
            </a:extLst>
          </p:cNvPr>
          <p:cNvSpPr txBox="1"/>
          <p:nvPr/>
        </p:nvSpPr>
        <p:spPr>
          <a:xfrm>
            <a:off x="1885345" y="2227589"/>
            <a:ext cx="5421676" cy="1292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spcBef>
                <a:spcPts val="42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Door to Door transport Incl. barging and towing both ends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1300" marR="314960" lvl="0" indent="-228600" defTabSz="914400" eaLnBrk="1" fontAlgn="auto" latinLnBrk="0" hangingPunct="1">
              <a:spcBef>
                <a:spcPts val="5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Customs clearance + quarantine management allowed for direct discharge to Australian waters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1300" marR="5080" lvl="0" indent="-228600" defTabSz="914400" eaLnBrk="1" fontAlgn="auto" latinLnBrk="0" hangingPunct="1">
              <a:spcBef>
                <a:spcPts val="49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In-house stevedores and engineering department, developed a suitable solution, to stack the pontoons, which reduced the shipping cost significantly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grpSp>
        <p:nvGrpSpPr>
          <p:cNvPr id="42" name="object 7">
            <a:extLst>
              <a:ext uri="{FF2B5EF4-FFF2-40B4-BE49-F238E27FC236}">
                <a16:creationId xmlns:a16="http://schemas.microsoft.com/office/drawing/2014/main" id="{0AB7A066-1B56-85A5-8553-413697A4513B}"/>
              </a:ext>
            </a:extLst>
          </p:cNvPr>
          <p:cNvGrpSpPr/>
          <p:nvPr/>
        </p:nvGrpSpPr>
        <p:grpSpPr>
          <a:xfrm>
            <a:off x="1653571" y="689594"/>
            <a:ext cx="9808845" cy="5363845"/>
            <a:chOff x="1426132" y="701972"/>
            <a:chExt cx="9808845" cy="5363845"/>
          </a:xfrm>
        </p:grpSpPr>
        <p:pic>
          <p:nvPicPr>
            <p:cNvPr id="43" name="object 8">
              <a:extLst>
                <a:ext uri="{FF2B5EF4-FFF2-40B4-BE49-F238E27FC236}">
                  <a16:creationId xmlns:a16="http://schemas.microsoft.com/office/drawing/2014/main" id="{A7152824-C2FA-F85A-6CBD-C9CA1127B2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8277" y="701972"/>
              <a:ext cx="3906268" cy="5355926"/>
            </a:xfrm>
            <a:prstGeom prst="rect">
              <a:avLst/>
            </a:prstGeom>
          </p:spPr>
        </p:pic>
        <p:pic>
          <p:nvPicPr>
            <p:cNvPr id="44" name="object 9">
              <a:extLst>
                <a:ext uri="{FF2B5EF4-FFF2-40B4-BE49-F238E27FC236}">
                  <a16:creationId xmlns:a16="http://schemas.microsoft.com/office/drawing/2014/main" id="{24B66CAA-5E6B-A7CA-7EC2-5FDD0BBE7B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9613" y="4254583"/>
              <a:ext cx="3047486" cy="1780487"/>
            </a:xfrm>
            <a:prstGeom prst="rect">
              <a:avLst/>
            </a:prstGeom>
          </p:spPr>
        </p:pic>
        <p:sp>
          <p:nvSpPr>
            <p:cNvPr id="45" name="object 10">
              <a:extLst>
                <a:ext uri="{FF2B5EF4-FFF2-40B4-BE49-F238E27FC236}">
                  <a16:creationId xmlns:a16="http://schemas.microsoft.com/office/drawing/2014/main" id="{942A4364-7CBA-73DE-C203-ACEC73A5EB1E}"/>
                </a:ext>
              </a:extLst>
            </p:cNvPr>
            <p:cNvSpPr/>
            <p:nvPr/>
          </p:nvSpPr>
          <p:spPr>
            <a:xfrm>
              <a:off x="1445182" y="4243170"/>
              <a:ext cx="3076575" cy="1803400"/>
            </a:xfrm>
            <a:custGeom>
              <a:avLst/>
              <a:gdLst/>
              <a:ahLst/>
              <a:cxnLst/>
              <a:rect l="l" t="t" r="r" b="b"/>
              <a:pathLst>
                <a:path w="3076575" h="1803400">
                  <a:moveTo>
                    <a:pt x="0" y="0"/>
                  </a:moveTo>
                  <a:lnTo>
                    <a:pt x="3076347" y="0"/>
                  </a:lnTo>
                  <a:lnTo>
                    <a:pt x="3076347" y="1803315"/>
                  </a:lnTo>
                  <a:lnTo>
                    <a:pt x="0" y="180331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object 11">
              <a:extLst>
                <a:ext uri="{FF2B5EF4-FFF2-40B4-BE49-F238E27FC236}">
                  <a16:creationId xmlns:a16="http://schemas.microsoft.com/office/drawing/2014/main" id="{4B664AF2-EFAD-1788-1B69-0E5A1F349A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4014" y="4254583"/>
              <a:ext cx="2799300" cy="1780487"/>
            </a:xfrm>
            <a:prstGeom prst="rect">
              <a:avLst/>
            </a:prstGeom>
          </p:spPr>
        </p:pic>
        <p:sp>
          <p:nvSpPr>
            <p:cNvPr id="47" name="object 12">
              <a:extLst>
                <a:ext uri="{FF2B5EF4-FFF2-40B4-BE49-F238E27FC236}">
                  <a16:creationId xmlns:a16="http://schemas.microsoft.com/office/drawing/2014/main" id="{184D54F1-0965-4ED2-CB44-9CC298FDA2D3}"/>
                </a:ext>
              </a:extLst>
            </p:cNvPr>
            <p:cNvSpPr/>
            <p:nvPr/>
          </p:nvSpPr>
          <p:spPr>
            <a:xfrm>
              <a:off x="4469583" y="4243170"/>
              <a:ext cx="2828290" cy="1803400"/>
            </a:xfrm>
            <a:custGeom>
              <a:avLst/>
              <a:gdLst/>
              <a:ahLst/>
              <a:cxnLst/>
              <a:rect l="l" t="t" r="r" b="b"/>
              <a:pathLst>
                <a:path w="2828290" h="1803400">
                  <a:moveTo>
                    <a:pt x="0" y="0"/>
                  </a:moveTo>
                  <a:lnTo>
                    <a:pt x="2828161" y="0"/>
                  </a:lnTo>
                  <a:lnTo>
                    <a:pt x="2828161" y="1803315"/>
                  </a:lnTo>
                  <a:lnTo>
                    <a:pt x="0" y="180331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1DBACE1-4DB4-8564-ED37-F14E5A9D50AA}"/>
              </a:ext>
            </a:extLst>
          </p:cNvPr>
          <p:cNvSpPr txBox="1"/>
          <p:nvPr/>
        </p:nvSpPr>
        <p:spPr>
          <a:xfrm>
            <a:off x="582453" y="804561"/>
            <a:ext cx="6384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48B863"/>
                </a:solidFill>
                <a:latin typeface="Gotham Medium" pitchFamily="2" charset="0"/>
                <a:cs typeface="Gotham Medium" pitchFamily="2" charset="0"/>
              </a:rPr>
              <a:t>CASE STUDY – 2 X PONTOON’S TO AUSTRALIA</a:t>
            </a: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78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16</cp:revision>
  <dcterms:created xsi:type="dcterms:W3CDTF">2025-03-05T08:42:18Z</dcterms:created>
  <dcterms:modified xsi:type="dcterms:W3CDTF">2025-04-21T06:11:52Z</dcterms:modified>
</cp:coreProperties>
</file>